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embeddedFont>
    <p:embeddedFont>
      <p:font typeface="Canva Sans Medium" panose="020B0604020202020204" charset="0"/>
      <p:regular r:id="rId26"/>
    </p:embeddedFont>
    <p:embeddedFont>
      <p:font typeface="Open Sans Bold" panose="020B0604020202020204" charset="0"/>
      <p:regular r:id="rId27"/>
    </p:embeddedFont>
    <p:embeddedFont>
      <p:font typeface="Rustic Printe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svg"/></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6.png"/><Relationship Id="rId7" Type="http://schemas.openxmlformats.org/officeDocument/2006/relationships/image" Target="../media/image46.png"/><Relationship Id="rId12" Type="http://schemas.openxmlformats.org/officeDocument/2006/relationships/image" Target="../media/image13.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53.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12.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49.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48.png"/><Relationship Id="rId14" Type="http://schemas.openxmlformats.org/officeDocument/2006/relationships/image" Target="../media/image51.svg"/><Relationship Id="rId22"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1274717" y="2338078"/>
            <a:ext cx="15737836" cy="2442712"/>
          </a:xfrm>
          <a:prstGeom prst="rect">
            <a:avLst/>
          </a:prstGeom>
        </p:spPr>
        <p:txBody>
          <a:bodyPr lIns="0" tIns="0" rIns="0" bIns="0" rtlCol="0" anchor="t">
            <a:spAutoFit/>
          </a:bodyPr>
          <a:lstStyle/>
          <a:p>
            <a:pPr algn="ctr">
              <a:lnSpc>
                <a:spcPts val="5721"/>
              </a:lnSpc>
            </a:pPr>
            <a:r>
              <a:rPr lang="en-US" sz="6811" spc="-408">
                <a:solidFill>
                  <a:srgbClr val="0B4E7C"/>
                </a:solidFill>
                <a:latin typeface="Rustic Printed"/>
              </a:rPr>
              <a:t>Facial Recognition System for Automated Classroom Attendance Tracking</a:t>
            </a:r>
          </a:p>
          <a:p>
            <a:pPr marL="0" lvl="0" indent="0" algn="ctr">
              <a:lnSpc>
                <a:spcPts val="5721"/>
              </a:lnSpc>
            </a:pPr>
            <a:endParaRPr lang="en-US" sz="6811" spc="-408">
              <a:solidFill>
                <a:srgbClr val="0B4E7C"/>
              </a:solidFill>
              <a:latin typeface="Rustic Printed"/>
            </a:endParaRPr>
          </a:p>
        </p:txBody>
      </p:sp>
      <p:sp>
        <p:nvSpPr>
          <p:cNvPr id="15" name="Freeform 15"/>
          <p:cNvSpPr/>
          <p:nvPr/>
        </p:nvSpPr>
        <p:spPr>
          <a:xfrm rot="4142913">
            <a:off x="15400700" y="1787621"/>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6823717">
            <a:off x="227634" y="270798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a:off x="16442481" y="8338828"/>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816895" y="4345431"/>
            <a:ext cx="4195658" cy="4196102"/>
          </a:xfrm>
          <a:custGeom>
            <a:avLst/>
            <a:gdLst/>
            <a:ahLst/>
            <a:cxnLst/>
            <a:rect l="l" t="t" r="r" b="b"/>
            <a:pathLst>
              <a:path w="4195658" h="4196102">
                <a:moveTo>
                  <a:pt x="0" y="0"/>
                </a:moveTo>
                <a:lnTo>
                  <a:pt x="4195657" y="0"/>
                </a:lnTo>
                <a:lnTo>
                  <a:pt x="4195657" y="4196102"/>
                </a:lnTo>
                <a:lnTo>
                  <a:pt x="0" y="4196102"/>
                </a:lnTo>
                <a:lnTo>
                  <a:pt x="0" y="0"/>
                </a:lnTo>
                <a:close/>
              </a:path>
            </a:pathLst>
          </a:custGeom>
          <a:blipFill>
            <a:blip r:embed="rId29"/>
            <a:stretch>
              <a:fillRect l="-12341" t="-13747" r="-7528" b="-6109"/>
            </a:stretch>
          </a:blipFill>
        </p:spPr>
      </p:sp>
      <p:sp>
        <p:nvSpPr>
          <p:cNvPr id="19" name="TextBox 19"/>
          <p:cNvSpPr txBox="1"/>
          <p:nvPr/>
        </p:nvSpPr>
        <p:spPr>
          <a:xfrm>
            <a:off x="6112532" y="5188769"/>
            <a:ext cx="5959971"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B4E7C"/>
                </a:solidFill>
                <a:latin typeface="Open Sans Bold"/>
              </a:rPr>
              <a:t>SURANDRA MEENA</a:t>
            </a:r>
          </a:p>
        </p:txBody>
      </p:sp>
      <p:sp>
        <p:nvSpPr>
          <p:cNvPr id="20" name="TextBox 20"/>
          <p:cNvSpPr txBox="1"/>
          <p:nvPr/>
        </p:nvSpPr>
        <p:spPr>
          <a:xfrm>
            <a:off x="7190626" y="5945701"/>
            <a:ext cx="3392289"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B4E7C"/>
                </a:solidFill>
                <a:latin typeface="Open Sans Bold"/>
              </a:rPr>
              <a:t>205122045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9144000" cy="4696698"/>
          </a:xfrm>
          <a:custGeom>
            <a:avLst/>
            <a:gdLst/>
            <a:ahLst/>
            <a:cxnLst/>
            <a:rect l="l" t="t" r="r" b="b"/>
            <a:pathLst>
              <a:path w="9144000" h="4696698">
                <a:moveTo>
                  <a:pt x="0" y="0"/>
                </a:moveTo>
                <a:lnTo>
                  <a:pt x="9144000" y="0"/>
                </a:lnTo>
                <a:lnTo>
                  <a:pt x="9144000" y="4696698"/>
                </a:lnTo>
                <a:lnTo>
                  <a:pt x="0" y="4696698"/>
                </a:lnTo>
                <a:lnTo>
                  <a:pt x="0" y="0"/>
                </a:lnTo>
                <a:close/>
              </a:path>
            </a:pathLst>
          </a:custGeom>
          <a:blipFill>
            <a:blip r:embed="rId2"/>
            <a:stretch>
              <a:fillRect t="-1953" r="-8039" b="-1953"/>
            </a:stretch>
          </a:blipFill>
        </p:spPr>
      </p:sp>
      <p:sp>
        <p:nvSpPr>
          <p:cNvPr id="3" name="Freeform 3"/>
          <p:cNvSpPr/>
          <p:nvPr/>
        </p:nvSpPr>
        <p:spPr>
          <a:xfrm>
            <a:off x="0" y="6334286"/>
            <a:ext cx="9144000" cy="4829002"/>
          </a:xfrm>
          <a:custGeom>
            <a:avLst/>
            <a:gdLst/>
            <a:ahLst/>
            <a:cxnLst/>
            <a:rect l="l" t="t" r="r" b="b"/>
            <a:pathLst>
              <a:path w="9144000" h="4829002">
                <a:moveTo>
                  <a:pt x="0" y="0"/>
                </a:moveTo>
                <a:lnTo>
                  <a:pt x="9144000" y="0"/>
                </a:lnTo>
                <a:lnTo>
                  <a:pt x="9144000" y="4829003"/>
                </a:lnTo>
                <a:lnTo>
                  <a:pt x="0" y="4829003"/>
                </a:lnTo>
                <a:lnTo>
                  <a:pt x="0" y="0"/>
                </a:lnTo>
                <a:close/>
              </a:path>
            </a:pathLst>
          </a:custGeom>
          <a:blipFill>
            <a:blip r:embed="rId3"/>
            <a:stretch>
              <a:fillRect r="-8159" b="-14415"/>
            </a:stretch>
          </a:blipFill>
        </p:spPr>
      </p:sp>
      <p:sp>
        <p:nvSpPr>
          <p:cNvPr id="4" name="Freeform 4"/>
          <p:cNvSpPr/>
          <p:nvPr/>
        </p:nvSpPr>
        <p:spPr>
          <a:xfrm>
            <a:off x="9881075" y="6334286"/>
            <a:ext cx="8115300" cy="3952714"/>
          </a:xfrm>
          <a:custGeom>
            <a:avLst/>
            <a:gdLst/>
            <a:ahLst/>
            <a:cxnLst/>
            <a:rect l="l" t="t" r="r" b="b"/>
            <a:pathLst>
              <a:path w="8115300" h="3952714">
                <a:moveTo>
                  <a:pt x="0" y="0"/>
                </a:moveTo>
                <a:lnTo>
                  <a:pt x="8115300" y="0"/>
                </a:lnTo>
                <a:lnTo>
                  <a:pt x="8115300" y="3952714"/>
                </a:lnTo>
                <a:lnTo>
                  <a:pt x="0" y="3952714"/>
                </a:lnTo>
                <a:lnTo>
                  <a:pt x="0" y="0"/>
                </a:lnTo>
                <a:close/>
              </a:path>
            </a:pathLst>
          </a:custGeom>
          <a:blipFill>
            <a:blip r:embed="rId4"/>
            <a:stretch>
              <a:fillRect t="-4428" r="-2068" b="-4484"/>
            </a:stretch>
          </a:blipFill>
        </p:spPr>
      </p:sp>
      <p:sp>
        <p:nvSpPr>
          <p:cNvPr id="5" name="Freeform 5"/>
          <p:cNvSpPr/>
          <p:nvPr/>
        </p:nvSpPr>
        <p:spPr>
          <a:xfrm>
            <a:off x="9365122" y="1110129"/>
            <a:ext cx="8922878" cy="4771206"/>
          </a:xfrm>
          <a:custGeom>
            <a:avLst/>
            <a:gdLst/>
            <a:ahLst/>
            <a:cxnLst/>
            <a:rect l="l" t="t" r="r" b="b"/>
            <a:pathLst>
              <a:path w="8922878" h="4771206">
                <a:moveTo>
                  <a:pt x="0" y="0"/>
                </a:moveTo>
                <a:lnTo>
                  <a:pt x="8922878" y="0"/>
                </a:lnTo>
                <a:lnTo>
                  <a:pt x="8922878" y="4771206"/>
                </a:lnTo>
                <a:lnTo>
                  <a:pt x="0" y="4771206"/>
                </a:lnTo>
                <a:lnTo>
                  <a:pt x="0" y="0"/>
                </a:lnTo>
                <a:close/>
              </a:path>
            </a:pathLst>
          </a:custGeom>
          <a:blipFill>
            <a:blip r:embed="rId5"/>
            <a:stretch>
              <a:fillRect r="-15164"/>
            </a:stretch>
          </a:blipFill>
        </p:spPr>
      </p:sp>
      <p:sp>
        <p:nvSpPr>
          <p:cNvPr id="6" name="TextBox 6"/>
          <p:cNvSpPr txBox="1"/>
          <p:nvPr/>
        </p:nvSpPr>
        <p:spPr>
          <a:xfrm>
            <a:off x="4352486" y="-152400"/>
            <a:ext cx="8794130"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Front End (OLD)</a:t>
            </a:r>
          </a:p>
        </p:txBody>
      </p:sp>
      <p:sp>
        <p:nvSpPr>
          <p:cNvPr id="7" name="TextBox 7"/>
          <p:cNvSpPr txBox="1"/>
          <p:nvPr/>
        </p:nvSpPr>
        <p:spPr>
          <a:xfrm>
            <a:off x="2461904" y="448310"/>
            <a:ext cx="2490391"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Home Page </a:t>
            </a:r>
          </a:p>
        </p:txBody>
      </p:sp>
      <p:sp>
        <p:nvSpPr>
          <p:cNvPr id="8" name="TextBox 8"/>
          <p:cNvSpPr txBox="1"/>
          <p:nvPr/>
        </p:nvSpPr>
        <p:spPr>
          <a:xfrm>
            <a:off x="13146616" y="448310"/>
            <a:ext cx="23843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Login Page </a:t>
            </a:r>
          </a:p>
        </p:txBody>
      </p:sp>
      <p:sp>
        <p:nvSpPr>
          <p:cNvPr id="9" name="TextBox 9"/>
          <p:cNvSpPr txBox="1"/>
          <p:nvPr/>
        </p:nvSpPr>
        <p:spPr>
          <a:xfrm>
            <a:off x="2408386" y="5706310"/>
            <a:ext cx="4327227"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Add New Class Page </a:t>
            </a:r>
          </a:p>
        </p:txBody>
      </p:sp>
      <p:sp>
        <p:nvSpPr>
          <p:cNvPr id="10" name="TextBox 10"/>
          <p:cNvSpPr txBox="1"/>
          <p:nvPr/>
        </p:nvSpPr>
        <p:spPr>
          <a:xfrm>
            <a:off x="11431917" y="5814660"/>
            <a:ext cx="4789289"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Take Attendance Page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82" y="1017008"/>
            <a:ext cx="9223240" cy="4962647"/>
          </a:xfrm>
          <a:custGeom>
            <a:avLst/>
            <a:gdLst/>
            <a:ahLst/>
            <a:cxnLst/>
            <a:rect l="l" t="t" r="r" b="b"/>
            <a:pathLst>
              <a:path w="9223240" h="4962647">
                <a:moveTo>
                  <a:pt x="0" y="0"/>
                </a:moveTo>
                <a:lnTo>
                  <a:pt x="9223240" y="0"/>
                </a:lnTo>
                <a:lnTo>
                  <a:pt x="9223240" y="4962647"/>
                </a:lnTo>
                <a:lnTo>
                  <a:pt x="0" y="4962647"/>
                </a:lnTo>
                <a:lnTo>
                  <a:pt x="0" y="0"/>
                </a:lnTo>
                <a:close/>
              </a:path>
            </a:pathLst>
          </a:custGeom>
          <a:blipFill>
            <a:blip r:embed="rId2"/>
            <a:stretch>
              <a:fillRect l="-2921" r="-4461"/>
            </a:stretch>
          </a:blipFill>
        </p:spPr>
      </p:sp>
      <p:sp>
        <p:nvSpPr>
          <p:cNvPr id="3" name="Freeform 3"/>
          <p:cNvSpPr/>
          <p:nvPr/>
        </p:nvSpPr>
        <p:spPr>
          <a:xfrm>
            <a:off x="9881075" y="1028700"/>
            <a:ext cx="8631252" cy="4744285"/>
          </a:xfrm>
          <a:custGeom>
            <a:avLst/>
            <a:gdLst/>
            <a:ahLst/>
            <a:cxnLst/>
            <a:rect l="l" t="t" r="r" b="b"/>
            <a:pathLst>
              <a:path w="8631252" h="4744285">
                <a:moveTo>
                  <a:pt x="0" y="0"/>
                </a:moveTo>
                <a:lnTo>
                  <a:pt x="8631252" y="0"/>
                </a:lnTo>
                <a:lnTo>
                  <a:pt x="8631252" y="4744285"/>
                </a:lnTo>
                <a:lnTo>
                  <a:pt x="0" y="4744285"/>
                </a:lnTo>
                <a:lnTo>
                  <a:pt x="0" y="0"/>
                </a:lnTo>
                <a:close/>
              </a:path>
            </a:pathLst>
          </a:custGeom>
          <a:blipFill>
            <a:blip r:embed="rId3"/>
            <a:stretch>
              <a:fillRect r="-17988"/>
            </a:stretch>
          </a:blipFill>
        </p:spPr>
      </p:sp>
      <p:sp>
        <p:nvSpPr>
          <p:cNvPr id="4" name="Freeform 4"/>
          <p:cNvSpPr/>
          <p:nvPr/>
        </p:nvSpPr>
        <p:spPr>
          <a:xfrm>
            <a:off x="113287" y="6286700"/>
            <a:ext cx="9280430" cy="4623721"/>
          </a:xfrm>
          <a:custGeom>
            <a:avLst/>
            <a:gdLst/>
            <a:ahLst/>
            <a:cxnLst/>
            <a:rect l="l" t="t" r="r" b="b"/>
            <a:pathLst>
              <a:path w="9280430" h="4623721">
                <a:moveTo>
                  <a:pt x="0" y="0"/>
                </a:moveTo>
                <a:lnTo>
                  <a:pt x="9280430" y="0"/>
                </a:lnTo>
                <a:lnTo>
                  <a:pt x="9280430" y="4623721"/>
                </a:lnTo>
                <a:lnTo>
                  <a:pt x="0" y="4623721"/>
                </a:lnTo>
                <a:lnTo>
                  <a:pt x="0" y="0"/>
                </a:lnTo>
                <a:close/>
              </a:path>
            </a:pathLst>
          </a:custGeom>
          <a:blipFill>
            <a:blip r:embed="rId4"/>
            <a:stretch>
              <a:fillRect/>
            </a:stretch>
          </a:blipFill>
        </p:spPr>
      </p:sp>
      <p:sp>
        <p:nvSpPr>
          <p:cNvPr id="5" name="Freeform 5"/>
          <p:cNvSpPr/>
          <p:nvPr/>
        </p:nvSpPr>
        <p:spPr>
          <a:xfrm>
            <a:off x="9678404" y="6395050"/>
            <a:ext cx="9320751" cy="4625294"/>
          </a:xfrm>
          <a:custGeom>
            <a:avLst/>
            <a:gdLst/>
            <a:ahLst/>
            <a:cxnLst/>
            <a:rect l="l" t="t" r="r" b="b"/>
            <a:pathLst>
              <a:path w="9320751" h="4625294">
                <a:moveTo>
                  <a:pt x="0" y="0"/>
                </a:moveTo>
                <a:lnTo>
                  <a:pt x="9320751" y="0"/>
                </a:lnTo>
                <a:lnTo>
                  <a:pt x="9320751" y="4625295"/>
                </a:lnTo>
                <a:lnTo>
                  <a:pt x="0" y="4625295"/>
                </a:lnTo>
                <a:lnTo>
                  <a:pt x="0" y="0"/>
                </a:lnTo>
                <a:close/>
              </a:path>
            </a:pathLst>
          </a:custGeom>
          <a:blipFill>
            <a:blip r:embed="rId5"/>
            <a:stretch>
              <a:fillRect/>
            </a:stretch>
          </a:blipFill>
        </p:spPr>
      </p:sp>
      <p:sp>
        <p:nvSpPr>
          <p:cNvPr id="6" name="TextBox 6"/>
          <p:cNvSpPr txBox="1"/>
          <p:nvPr/>
        </p:nvSpPr>
        <p:spPr>
          <a:xfrm>
            <a:off x="4572000" y="-152400"/>
            <a:ext cx="8794130"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Front End (NEW)</a:t>
            </a:r>
          </a:p>
        </p:txBody>
      </p:sp>
      <p:sp>
        <p:nvSpPr>
          <p:cNvPr id="7" name="TextBox 7"/>
          <p:cNvSpPr txBox="1"/>
          <p:nvPr/>
        </p:nvSpPr>
        <p:spPr>
          <a:xfrm>
            <a:off x="2461904" y="448310"/>
            <a:ext cx="2490391"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Home Page </a:t>
            </a:r>
          </a:p>
        </p:txBody>
      </p:sp>
      <p:sp>
        <p:nvSpPr>
          <p:cNvPr id="8" name="TextBox 8"/>
          <p:cNvSpPr txBox="1"/>
          <p:nvPr/>
        </p:nvSpPr>
        <p:spPr>
          <a:xfrm>
            <a:off x="13146616" y="448310"/>
            <a:ext cx="23843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Login Page </a:t>
            </a:r>
          </a:p>
        </p:txBody>
      </p:sp>
      <p:sp>
        <p:nvSpPr>
          <p:cNvPr id="9" name="TextBox 9"/>
          <p:cNvSpPr txBox="1"/>
          <p:nvPr/>
        </p:nvSpPr>
        <p:spPr>
          <a:xfrm>
            <a:off x="2408386" y="5706310"/>
            <a:ext cx="4327227"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Add New Class Page </a:t>
            </a:r>
          </a:p>
        </p:txBody>
      </p:sp>
      <p:sp>
        <p:nvSpPr>
          <p:cNvPr id="10" name="TextBox 10"/>
          <p:cNvSpPr txBox="1"/>
          <p:nvPr/>
        </p:nvSpPr>
        <p:spPr>
          <a:xfrm>
            <a:off x="11431917" y="5814660"/>
            <a:ext cx="4789289"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B4E7C"/>
                </a:solidFill>
                <a:latin typeface="Canva Sans Bold"/>
              </a:rPr>
              <a:t>Take Attendance Page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9313" y="0"/>
                  </a:moveTo>
                  <a:lnTo>
                    <a:pt x="4807279" y="0"/>
                  </a:lnTo>
                  <a:cubicBezTo>
                    <a:pt x="4809749" y="0"/>
                    <a:pt x="4812118" y="981"/>
                    <a:pt x="4813865" y="2728"/>
                  </a:cubicBezTo>
                  <a:cubicBezTo>
                    <a:pt x="4815611" y="4474"/>
                    <a:pt x="4816592" y="6843"/>
                    <a:pt x="4816592" y="9313"/>
                  </a:cubicBezTo>
                  <a:lnTo>
                    <a:pt x="4816592" y="2700020"/>
                  </a:lnTo>
                  <a:cubicBezTo>
                    <a:pt x="4816592" y="2702490"/>
                    <a:pt x="4815611" y="2704859"/>
                    <a:pt x="4813865" y="2706606"/>
                  </a:cubicBezTo>
                  <a:cubicBezTo>
                    <a:pt x="4812118" y="2708352"/>
                    <a:pt x="4809749" y="2709333"/>
                    <a:pt x="4807279" y="2709333"/>
                  </a:cubicBezTo>
                  <a:lnTo>
                    <a:pt x="9313" y="2709333"/>
                  </a:lnTo>
                  <a:cubicBezTo>
                    <a:pt x="6843" y="2709333"/>
                    <a:pt x="4474" y="2708352"/>
                    <a:pt x="2728" y="2706606"/>
                  </a:cubicBezTo>
                  <a:cubicBezTo>
                    <a:pt x="981" y="2704859"/>
                    <a:pt x="0" y="2702490"/>
                    <a:pt x="0" y="2700020"/>
                  </a:cubicBezTo>
                  <a:lnTo>
                    <a:pt x="0" y="9313"/>
                  </a:lnTo>
                  <a:cubicBezTo>
                    <a:pt x="0" y="6843"/>
                    <a:pt x="981" y="4474"/>
                    <a:pt x="2728" y="2728"/>
                  </a:cubicBezTo>
                  <a:cubicBezTo>
                    <a:pt x="4474" y="981"/>
                    <a:pt x="6843" y="0"/>
                    <a:pt x="9313" y="0"/>
                  </a:cubicBezTo>
                  <a:close/>
                </a:path>
              </a:pathLst>
            </a:custGeom>
            <a:solidFill>
              <a:srgbClr val="155C94"/>
            </a:solidFill>
          </p:spPr>
          <p:txBody>
            <a:bodyPr/>
            <a:lstStyle/>
            <a:p>
              <a:endParaRPr lang="en-IN"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44571" y="5432247"/>
            <a:ext cx="10811991" cy="3826053"/>
          </a:xfrm>
          <a:custGeom>
            <a:avLst/>
            <a:gdLst/>
            <a:ahLst/>
            <a:cxnLst/>
            <a:rect l="l" t="t" r="r" b="b"/>
            <a:pathLst>
              <a:path w="10811991" h="3826053">
                <a:moveTo>
                  <a:pt x="0" y="0"/>
                </a:moveTo>
                <a:lnTo>
                  <a:pt x="10811990" y="0"/>
                </a:lnTo>
                <a:lnTo>
                  <a:pt x="10811990" y="3826053"/>
                </a:lnTo>
                <a:lnTo>
                  <a:pt x="0" y="3826053"/>
                </a:lnTo>
                <a:lnTo>
                  <a:pt x="0" y="0"/>
                </a:lnTo>
                <a:close/>
              </a:path>
            </a:pathLst>
          </a:custGeom>
          <a:blipFill>
            <a:blip r:embed="rId3"/>
            <a:stretch>
              <a:fillRect l="-11869" t="-7598" r="-27596" b="-113762"/>
            </a:stretch>
          </a:blipFill>
        </p:spPr>
      </p:sp>
      <p:sp>
        <p:nvSpPr>
          <p:cNvPr id="7" name="Freeform 7"/>
          <p:cNvSpPr/>
          <p:nvPr/>
        </p:nvSpPr>
        <p:spPr>
          <a:xfrm>
            <a:off x="11456561" y="5432247"/>
            <a:ext cx="7111706" cy="4474897"/>
          </a:xfrm>
          <a:custGeom>
            <a:avLst/>
            <a:gdLst/>
            <a:ahLst/>
            <a:cxnLst/>
            <a:rect l="l" t="t" r="r" b="b"/>
            <a:pathLst>
              <a:path w="7111706" h="4474897">
                <a:moveTo>
                  <a:pt x="0" y="0"/>
                </a:moveTo>
                <a:lnTo>
                  <a:pt x="7111707" y="0"/>
                </a:lnTo>
                <a:lnTo>
                  <a:pt x="7111707" y="4474898"/>
                </a:lnTo>
                <a:lnTo>
                  <a:pt x="0" y="4474898"/>
                </a:lnTo>
                <a:lnTo>
                  <a:pt x="0" y="0"/>
                </a:lnTo>
                <a:close/>
              </a:path>
            </a:pathLst>
          </a:custGeom>
          <a:blipFill>
            <a:blip r:embed="rId4"/>
            <a:stretch>
              <a:fillRect l="-13319" t="-14496" r="-39686"/>
            </a:stretch>
          </a:blipFill>
        </p:spPr>
      </p:sp>
      <p:sp>
        <p:nvSpPr>
          <p:cNvPr id="8" name="Freeform 8"/>
          <p:cNvSpPr/>
          <p:nvPr/>
        </p:nvSpPr>
        <p:spPr>
          <a:xfrm>
            <a:off x="12988912" y="117171"/>
            <a:ext cx="2023502" cy="2172351"/>
          </a:xfrm>
          <a:custGeom>
            <a:avLst/>
            <a:gdLst/>
            <a:ahLst/>
            <a:cxnLst/>
            <a:rect l="l" t="t" r="r" b="b"/>
            <a:pathLst>
              <a:path w="2023502" h="2172351">
                <a:moveTo>
                  <a:pt x="0" y="0"/>
                </a:moveTo>
                <a:lnTo>
                  <a:pt x="2023503" y="0"/>
                </a:lnTo>
                <a:lnTo>
                  <a:pt x="2023503" y="2172351"/>
                </a:lnTo>
                <a:lnTo>
                  <a:pt x="0" y="217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419600" y="145152"/>
            <a:ext cx="8970423" cy="1911549"/>
          </a:xfrm>
          <a:prstGeom prst="rect">
            <a:avLst/>
          </a:prstGeom>
        </p:spPr>
        <p:txBody>
          <a:bodyPr wrap="square" lIns="0" tIns="0" rIns="0" bIns="0" rtlCol="0" anchor="t">
            <a:spAutoFit/>
          </a:bodyPr>
          <a:lstStyle/>
          <a:p>
            <a:pPr marL="0" lvl="0" indent="0" algn="ctr">
              <a:lnSpc>
                <a:spcPts val="7418"/>
              </a:lnSpc>
            </a:pPr>
            <a:r>
              <a:rPr lang="en-US" sz="7727" spc="-463" dirty="0">
                <a:solidFill>
                  <a:srgbClr val="FFFFFF"/>
                </a:solidFill>
                <a:latin typeface="Rustic Printed"/>
              </a:rPr>
              <a:t>RESULTS AND ANALYSIS (TESTING) </a:t>
            </a:r>
          </a:p>
        </p:txBody>
      </p:sp>
      <p:sp>
        <p:nvSpPr>
          <p:cNvPr id="10" name="TextBox 10"/>
          <p:cNvSpPr txBox="1"/>
          <p:nvPr/>
        </p:nvSpPr>
        <p:spPr>
          <a:xfrm>
            <a:off x="322285" y="2222847"/>
            <a:ext cx="17643429" cy="1763494"/>
          </a:xfrm>
          <a:prstGeom prst="rect">
            <a:avLst/>
          </a:prstGeom>
        </p:spPr>
        <p:txBody>
          <a:bodyPr lIns="0" tIns="0" rIns="0" bIns="0" rtlCol="0" anchor="t">
            <a:spAutoFit/>
          </a:bodyPr>
          <a:lstStyle/>
          <a:p>
            <a:pPr marL="0" lvl="0" indent="0" algn="just">
              <a:lnSpc>
                <a:spcPts val="4676"/>
              </a:lnSpc>
              <a:spcBef>
                <a:spcPct val="0"/>
              </a:spcBef>
            </a:pPr>
            <a:r>
              <a:rPr lang="en-US" sz="3340">
                <a:solidFill>
                  <a:srgbClr val="FFFFFF"/>
                </a:solidFill>
                <a:latin typeface="Canva Sans Bold"/>
              </a:rPr>
              <a:t>The implemented facial recognition attendance system achieved an accuracy of 94% using an SVM classifier for facial recognition. This result demonstrates a high success rate in recognizing student faces within classroom images.</a:t>
            </a:r>
          </a:p>
        </p:txBody>
      </p:sp>
      <p:sp>
        <p:nvSpPr>
          <p:cNvPr id="11" name="TextBox 11"/>
          <p:cNvSpPr txBox="1"/>
          <p:nvPr/>
        </p:nvSpPr>
        <p:spPr>
          <a:xfrm>
            <a:off x="12105851" y="4545152"/>
            <a:ext cx="581312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FFFFF"/>
                </a:solidFill>
                <a:latin typeface="Canva Sans Bold"/>
              </a:rPr>
              <a:t>Attendance Sheet</a:t>
            </a:r>
          </a:p>
        </p:txBody>
      </p:sp>
      <p:sp>
        <p:nvSpPr>
          <p:cNvPr id="12" name="TextBox 12"/>
          <p:cNvSpPr txBox="1"/>
          <p:nvPr/>
        </p:nvSpPr>
        <p:spPr>
          <a:xfrm>
            <a:off x="3135428" y="4544217"/>
            <a:ext cx="421094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FFFFF"/>
                </a:solidFill>
                <a:latin typeface="Canva Sans Bold"/>
              </a:rPr>
              <a:t>Recognitions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6949"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9313" y="0"/>
                  </a:moveTo>
                  <a:lnTo>
                    <a:pt x="4807279" y="0"/>
                  </a:lnTo>
                  <a:cubicBezTo>
                    <a:pt x="4809749" y="0"/>
                    <a:pt x="4812118" y="981"/>
                    <a:pt x="4813865" y="2728"/>
                  </a:cubicBezTo>
                  <a:cubicBezTo>
                    <a:pt x="4815611" y="4474"/>
                    <a:pt x="4816592" y="6843"/>
                    <a:pt x="4816592" y="9313"/>
                  </a:cubicBezTo>
                  <a:lnTo>
                    <a:pt x="4816592" y="2700020"/>
                  </a:lnTo>
                  <a:cubicBezTo>
                    <a:pt x="4816592" y="2702490"/>
                    <a:pt x="4815611" y="2704859"/>
                    <a:pt x="4813865" y="2706606"/>
                  </a:cubicBezTo>
                  <a:cubicBezTo>
                    <a:pt x="4812118" y="2708352"/>
                    <a:pt x="4809749" y="2709333"/>
                    <a:pt x="4807279" y="2709333"/>
                  </a:cubicBezTo>
                  <a:lnTo>
                    <a:pt x="9313" y="2709333"/>
                  </a:lnTo>
                  <a:cubicBezTo>
                    <a:pt x="6843" y="2709333"/>
                    <a:pt x="4474" y="2708352"/>
                    <a:pt x="2728" y="2706606"/>
                  </a:cubicBezTo>
                  <a:cubicBezTo>
                    <a:pt x="981" y="2704859"/>
                    <a:pt x="0" y="2702490"/>
                    <a:pt x="0" y="2700020"/>
                  </a:cubicBezTo>
                  <a:lnTo>
                    <a:pt x="0" y="9313"/>
                  </a:lnTo>
                  <a:cubicBezTo>
                    <a:pt x="0" y="6843"/>
                    <a:pt x="981" y="4474"/>
                    <a:pt x="2728" y="2728"/>
                  </a:cubicBezTo>
                  <a:cubicBezTo>
                    <a:pt x="4474" y="981"/>
                    <a:pt x="6843" y="0"/>
                    <a:pt x="9313" y="0"/>
                  </a:cubicBezTo>
                  <a:close/>
                </a:path>
              </a:pathLst>
            </a:custGeom>
            <a:solidFill>
              <a:srgbClr val="155C94"/>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247549" y="0"/>
            <a:ext cx="2023502" cy="2172351"/>
          </a:xfrm>
          <a:custGeom>
            <a:avLst/>
            <a:gdLst/>
            <a:ahLst/>
            <a:cxnLst/>
            <a:rect l="l" t="t" r="r" b="b"/>
            <a:pathLst>
              <a:path w="2023502" h="2172351">
                <a:moveTo>
                  <a:pt x="0" y="0"/>
                </a:moveTo>
                <a:lnTo>
                  <a:pt x="2023502" y="0"/>
                </a:lnTo>
                <a:lnTo>
                  <a:pt x="2023502" y="2172351"/>
                </a:lnTo>
                <a:lnTo>
                  <a:pt x="0" y="2172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00143" y="1086175"/>
            <a:ext cx="14647406" cy="9301697"/>
          </a:xfrm>
          <a:custGeom>
            <a:avLst/>
            <a:gdLst/>
            <a:ahLst/>
            <a:cxnLst/>
            <a:rect l="l" t="t" r="r" b="b"/>
            <a:pathLst>
              <a:path w="14647406" h="9301697">
                <a:moveTo>
                  <a:pt x="0" y="0"/>
                </a:moveTo>
                <a:lnTo>
                  <a:pt x="14647406" y="0"/>
                </a:lnTo>
                <a:lnTo>
                  <a:pt x="14647406" y="9301697"/>
                </a:lnTo>
                <a:lnTo>
                  <a:pt x="0" y="9301697"/>
                </a:lnTo>
                <a:lnTo>
                  <a:pt x="0" y="0"/>
                </a:lnTo>
                <a:close/>
              </a:path>
            </a:pathLst>
          </a:custGeom>
          <a:blipFill>
            <a:blip r:embed="rId5"/>
            <a:stretch>
              <a:fillRect t="-9051" b="-9051"/>
            </a:stretch>
          </a:blipFill>
        </p:spPr>
      </p:sp>
      <p:sp>
        <p:nvSpPr>
          <p:cNvPr id="8" name="TextBox 8"/>
          <p:cNvSpPr txBox="1"/>
          <p:nvPr/>
        </p:nvSpPr>
        <p:spPr>
          <a:xfrm>
            <a:off x="3886200" y="393569"/>
            <a:ext cx="9261906" cy="1038807"/>
          </a:xfrm>
          <a:prstGeom prst="rect">
            <a:avLst/>
          </a:prstGeom>
        </p:spPr>
        <p:txBody>
          <a:bodyPr lIns="0" tIns="0" rIns="0" bIns="0" rtlCol="0" anchor="t">
            <a:spAutoFit/>
          </a:bodyPr>
          <a:lstStyle/>
          <a:p>
            <a:pPr marL="0" lvl="0" indent="0" algn="ctr">
              <a:lnSpc>
                <a:spcPts val="6323"/>
              </a:lnSpc>
            </a:pPr>
            <a:r>
              <a:rPr lang="en-US" sz="6586" spc="-395" dirty="0">
                <a:solidFill>
                  <a:srgbClr val="FFFFFF"/>
                </a:solidFill>
                <a:latin typeface="Rustic Printed"/>
              </a:rPr>
              <a:t>REAL ENVIRONMENT TESTING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84677"/>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9313" y="0"/>
                  </a:moveTo>
                  <a:lnTo>
                    <a:pt x="4807279" y="0"/>
                  </a:lnTo>
                  <a:cubicBezTo>
                    <a:pt x="4809749" y="0"/>
                    <a:pt x="4812118" y="981"/>
                    <a:pt x="4813865" y="2728"/>
                  </a:cubicBezTo>
                  <a:cubicBezTo>
                    <a:pt x="4815611" y="4474"/>
                    <a:pt x="4816592" y="6843"/>
                    <a:pt x="4816592" y="9313"/>
                  </a:cubicBezTo>
                  <a:lnTo>
                    <a:pt x="4816592" y="2700020"/>
                  </a:lnTo>
                  <a:cubicBezTo>
                    <a:pt x="4816592" y="2702490"/>
                    <a:pt x="4815611" y="2704859"/>
                    <a:pt x="4813865" y="2706606"/>
                  </a:cubicBezTo>
                  <a:cubicBezTo>
                    <a:pt x="4812118" y="2708352"/>
                    <a:pt x="4809749" y="2709333"/>
                    <a:pt x="4807279" y="2709333"/>
                  </a:cubicBezTo>
                  <a:lnTo>
                    <a:pt x="9313" y="2709333"/>
                  </a:lnTo>
                  <a:cubicBezTo>
                    <a:pt x="6843" y="2709333"/>
                    <a:pt x="4474" y="2708352"/>
                    <a:pt x="2728" y="2706606"/>
                  </a:cubicBezTo>
                  <a:cubicBezTo>
                    <a:pt x="981" y="2704859"/>
                    <a:pt x="0" y="2702490"/>
                    <a:pt x="0" y="2700020"/>
                  </a:cubicBezTo>
                  <a:lnTo>
                    <a:pt x="0" y="9313"/>
                  </a:lnTo>
                  <a:cubicBezTo>
                    <a:pt x="0" y="6843"/>
                    <a:pt x="981" y="4474"/>
                    <a:pt x="2728" y="2728"/>
                  </a:cubicBezTo>
                  <a:cubicBezTo>
                    <a:pt x="4474" y="981"/>
                    <a:pt x="6843" y="0"/>
                    <a:pt x="9313" y="0"/>
                  </a:cubicBezTo>
                  <a:close/>
                </a:path>
              </a:pathLst>
            </a:custGeom>
            <a:solidFill>
              <a:srgbClr val="155C94"/>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985303"/>
            <a:ext cx="18852546" cy="9301697"/>
          </a:xfrm>
          <a:custGeom>
            <a:avLst/>
            <a:gdLst/>
            <a:ahLst/>
            <a:cxnLst/>
            <a:rect l="l" t="t" r="r" b="b"/>
            <a:pathLst>
              <a:path w="18852546" h="9301697">
                <a:moveTo>
                  <a:pt x="0" y="0"/>
                </a:moveTo>
                <a:lnTo>
                  <a:pt x="18852546" y="0"/>
                </a:lnTo>
                <a:lnTo>
                  <a:pt x="18852546" y="9301697"/>
                </a:lnTo>
                <a:lnTo>
                  <a:pt x="0" y="9301697"/>
                </a:lnTo>
                <a:lnTo>
                  <a:pt x="0" y="0"/>
                </a:lnTo>
                <a:close/>
              </a:path>
            </a:pathLst>
          </a:custGeom>
          <a:blipFill>
            <a:blip r:embed="rId3"/>
            <a:stretch>
              <a:fillRect t="-26004" b="-26004"/>
            </a:stretch>
          </a:blipFill>
        </p:spPr>
      </p:sp>
      <p:sp>
        <p:nvSpPr>
          <p:cNvPr id="7" name="TextBox 7"/>
          <p:cNvSpPr txBox="1"/>
          <p:nvPr/>
        </p:nvSpPr>
        <p:spPr>
          <a:xfrm>
            <a:off x="3776080" y="-53504"/>
            <a:ext cx="9261906" cy="1038807"/>
          </a:xfrm>
          <a:prstGeom prst="rect">
            <a:avLst/>
          </a:prstGeom>
        </p:spPr>
        <p:txBody>
          <a:bodyPr lIns="0" tIns="0" rIns="0" bIns="0" rtlCol="0" anchor="t">
            <a:spAutoFit/>
          </a:bodyPr>
          <a:lstStyle/>
          <a:p>
            <a:pPr marL="0" lvl="0" indent="0" algn="ctr">
              <a:lnSpc>
                <a:spcPts val="6323"/>
              </a:lnSpc>
            </a:pPr>
            <a:r>
              <a:rPr lang="en-US" sz="6586" spc="-395" dirty="0">
                <a:solidFill>
                  <a:srgbClr val="FFFFFF"/>
                </a:solidFill>
                <a:latin typeface="Rustic Printed"/>
              </a:rPr>
              <a:t>REAL ENVIRONMENT TESTING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16813873" cy="8881639"/>
          </a:xfrm>
          <a:custGeom>
            <a:avLst/>
            <a:gdLst/>
            <a:ahLst/>
            <a:cxnLst/>
            <a:rect l="l" t="t" r="r" b="b"/>
            <a:pathLst>
              <a:path w="16813873" h="8881639">
                <a:moveTo>
                  <a:pt x="0" y="0"/>
                </a:moveTo>
                <a:lnTo>
                  <a:pt x="16813873" y="0"/>
                </a:lnTo>
                <a:lnTo>
                  <a:pt x="16813873" y="8881639"/>
                </a:lnTo>
                <a:lnTo>
                  <a:pt x="0" y="8881639"/>
                </a:lnTo>
                <a:lnTo>
                  <a:pt x="0" y="0"/>
                </a:lnTo>
                <a:close/>
              </a:path>
            </a:pathLst>
          </a:custGeom>
          <a:blipFill>
            <a:blip r:embed="rId2"/>
            <a:stretch>
              <a:fillRect t="-311" r="-2117" b="-311"/>
            </a:stretch>
          </a:blipFill>
        </p:spPr>
      </p:sp>
      <p:sp>
        <p:nvSpPr>
          <p:cNvPr id="3" name="TextBox 3"/>
          <p:cNvSpPr txBox="1"/>
          <p:nvPr/>
        </p:nvSpPr>
        <p:spPr>
          <a:xfrm>
            <a:off x="4504886" y="0"/>
            <a:ext cx="10202354"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Real Environment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3767" y="1392577"/>
            <a:ext cx="17116118" cy="8088074"/>
          </a:xfrm>
          <a:custGeom>
            <a:avLst/>
            <a:gdLst/>
            <a:ahLst/>
            <a:cxnLst/>
            <a:rect l="l" t="t" r="r" b="b"/>
            <a:pathLst>
              <a:path w="17116118" h="8088074">
                <a:moveTo>
                  <a:pt x="0" y="0"/>
                </a:moveTo>
                <a:lnTo>
                  <a:pt x="17116118" y="0"/>
                </a:lnTo>
                <a:lnTo>
                  <a:pt x="17116118" y="8088074"/>
                </a:lnTo>
                <a:lnTo>
                  <a:pt x="0" y="8088074"/>
                </a:lnTo>
                <a:lnTo>
                  <a:pt x="0" y="0"/>
                </a:lnTo>
                <a:close/>
              </a:path>
            </a:pathLst>
          </a:custGeom>
          <a:blipFill>
            <a:blip r:embed="rId2"/>
            <a:stretch>
              <a:fillRect t="-1013" r="-17500" b="-1013"/>
            </a:stretch>
          </a:blipFill>
        </p:spPr>
      </p:sp>
      <p:sp>
        <p:nvSpPr>
          <p:cNvPr id="3" name="TextBox 3"/>
          <p:cNvSpPr txBox="1"/>
          <p:nvPr/>
        </p:nvSpPr>
        <p:spPr>
          <a:xfrm>
            <a:off x="3693764" y="0"/>
            <a:ext cx="10202354"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9565" y="1392358"/>
            <a:ext cx="17676976" cy="8448663"/>
          </a:xfrm>
          <a:custGeom>
            <a:avLst/>
            <a:gdLst/>
            <a:ahLst/>
            <a:cxnLst/>
            <a:rect l="l" t="t" r="r" b="b"/>
            <a:pathLst>
              <a:path w="17676976" h="8448663">
                <a:moveTo>
                  <a:pt x="0" y="0"/>
                </a:moveTo>
                <a:lnTo>
                  <a:pt x="17676976" y="0"/>
                </a:lnTo>
                <a:lnTo>
                  <a:pt x="17676976" y="8448663"/>
                </a:lnTo>
                <a:lnTo>
                  <a:pt x="0" y="8448663"/>
                </a:lnTo>
                <a:lnTo>
                  <a:pt x="0" y="0"/>
                </a:lnTo>
                <a:close/>
              </a:path>
            </a:pathLst>
          </a:custGeom>
          <a:blipFill>
            <a:blip r:embed="rId2"/>
            <a:stretch>
              <a:fillRect t="-31909" b="-25011"/>
            </a:stretch>
          </a:blipFill>
        </p:spPr>
      </p:sp>
      <p:sp>
        <p:nvSpPr>
          <p:cNvPr id="3" name="TextBox 3"/>
          <p:cNvSpPr txBox="1"/>
          <p:nvPr/>
        </p:nvSpPr>
        <p:spPr>
          <a:xfrm>
            <a:off x="3545530" y="226517"/>
            <a:ext cx="10202354"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TESTING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025" y="1566596"/>
            <a:ext cx="19706050" cy="9837617"/>
          </a:xfrm>
          <a:custGeom>
            <a:avLst/>
            <a:gdLst/>
            <a:ahLst/>
            <a:cxnLst/>
            <a:rect l="l" t="t" r="r" b="b"/>
            <a:pathLst>
              <a:path w="19706050" h="9837617">
                <a:moveTo>
                  <a:pt x="0" y="0"/>
                </a:moveTo>
                <a:lnTo>
                  <a:pt x="19706050" y="0"/>
                </a:lnTo>
                <a:lnTo>
                  <a:pt x="19706050" y="9837617"/>
                </a:lnTo>
                <a:lnTo>
                  <a:pt x="0" y="9837617"/>
                </a:lnTo>
                <a:lnTo>
                  <a:pt x="0" y="0"/>
                </a:lnTo>
                <a:close/>
              </a:path>
            </a:pathLst>
          </a:custGeom>
          <a:blipFill>
            <a:blip r:embed="rId2"/>
            <a:stretch>
              <a:fillRect t="-25117" b="-25117"/>
            </a:stretch>
          </a:blipFill>
        </p:spPr>
      </p:sp>
      <p:sp>
        <p:nvSpPr>
          <p:cNvPr id="3" name="TextBox 3"/>
          <p:cNvSpPr txBox="1"/>
          <p:nvPr/>
        </p:nvSpPr>
        <p:spPr>
          <a:xfrm>
            <a:off x="3545530" y="226517"/>
            <a:ext cx="10202354" cy="1028700"/>
          </a:xfrm>
          <a:prstGeom prst="rect">
            <a:avLst/>
          </a:prstGeom>
        </p:spPr>
        <p:txBody>
          <a:bodyPr lIns="0" tIns="0" rIns="0" bIns="0" rtlCol="0" anchor="t">
            <a:spAutoFit/>
          </a:bodyPr>
          <a:lstStyle/>
          <a:p>
            <a:pPr algn="ctr">
              <a:lnSpc>
                <a:spcPts val="8400"/>
              </a:lnSpc>
            </a:pPr>
            <a:r>
              <a:rPr lang="en-US" sz="6000">
                <a:solidFill>
                  <a:srgbClr val="0B4E7C"/>
                </a:solidFill>
                <a:latin typeface="Canva Sans Bold"/>
              </a:rPr>
              <a:t>TESTING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9313" y="0"/>
                  </a:moveTo>
                  <a:lnTo>
                    <a:pt x="4807279" y="0"/>
                  </a:lnTo>
                  <a:cubicBezTo>
                    <a:pt x="4809749" y="0"/>
                    <a:pt x="4812118" y="981"/>
                    <a:pt x="4813865" y="2728"/>
                  </a:cubicBezTo>
                  <a:cubicBezTo>
                    <a:pt x="4815611" y="4474"/>
                    <a:pt x="4816592" y="6843"/>
                    <a:pt x="4816592" y="9313"/>
                  </a:cubicBezTo>
                  <a:lnTo>
                    <a:pt x="4816592" y="2700020"/>
                  </a:lnTo>
                  <a:cubicBezTo>
                    <a:pt x="4816592" y="2702490"/>
                    <a:pt x="4815611" y="2704859"/>
                    <a:pt x="4813865" y="2706606"/>
                  </a:cubicBezTo>
                  <a:cubicBezTo>
                    <a:pt x="4812118" y="2708352"/>
                    <a:pt x="4809749" y="2709333"/>
                    <a:pt x="4807279" y="2709333"/>
                  </a:cubicBezTo>
                  <a:lnTo>
                    <a:pt x="9313" y="2709333"/>
                  </a:lnTo>
                  <a:cubicBezTo>
                    <a:pt x="6843" y="2709333"/>
                    <a:pt x="4474" y="2708352"/>
                    <a:pt x="2728" y="2706606"/>
                  </a:cubicBezTo>
                  <a:cubicBezTo>
                    <a:pt x="981" y="2704859"/>
                    <a:pt x="0" y="2702490"/>
                    <a:pt x="0" y="2700020"/>
                  </a:cubicBezTo>
                  <a:lnTo>
                    <a:pt x="0" y="9313"/>
                  </a:lnTo>
                  <a:cubicBezTo>
                    <a:pt x="0" y="6843"/>
                    <a:pt x="981" y="4474"/>
                    <a:pt x="2728" y="2728"/>
                  </a:cubicBezTo>
                  <a:cubicBezTo>
                    <a:pt x="4474" y="981"/>
                    <a:pt x="6843" y="0"/>
                    <a:pt x="9313" y="0"/>
                  </a:cubicBezTo>
                  <a:close/>
                </a:path>
              </a:pathLst>
            </a:custGeom>
            <a:solidFill>
              <a:srgbClr val="155C94"/>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853709" y="0"/>
            <a:ext cx="1405591" cy="2294843"/>
          </a:xfrm>
          <a:custGeom>
            <a:avLst/>
            <a:gdLst/>
            <a:ahLst/>
            <a:cxnLst/>
            <a:rect l="l" t="t" r="r" b="b"/>
            <a:pathLst>
              <a:path w="1405591" h="2294843">
                <a:moveTo>
                  <a:pt x="0" y="0"/>
                </a:moveTo>
                <a:lnTo>
                  <a:pt x="1405591" y="0"/>
                </a:lnTo>
                <a:lnTo>
                  <a:pt x="1405591" y="2294843"/>
                </a:lnTo>
                <a:lnTo>
                  <a:pt x="0" y="2294843"/>
                </a:lnTo>
                <a:lnTo>
                  <a:pt x="0" y="0"/>
                </a:lnTo>
                <a:close/>
              </a:path>
            </a:pathLst>
          </a:custGeom>
          <a:blipFill>
            <a:blip r:embed="rId2"/>
            <a:stretch>
              <a:fillRect/>
            </a:stretch>
          </a:blipFill>
        </p:spPr>
      </p:sp>
      <p:sp>
        <p:nvSpPr>
          <p:cNvPr id="6" name="TextBox 6"/>
          <p:cNvSpPr txBox="1"/>
          <p:nvPr/>
        </p:nvSpPr>
        <p:spPr>
          <a:xfrm>
            <a:off x="2660207" y="219074"/>
            <a:ext cx="12967587" cy="1571627"/>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Rustic Printed"/>
              </a:rPr>
              <a:t>DISCUSSION AND CONCLUSION </a:t>
            </a:r>
          </a:p>
        </p:txBody>
      </p:sp>
      <p:sp>
        <p:nvSpPr>
          <p:cNvPr id="7" name="TextBox 7"/>
          <p:cNvSpPr txBox="1"/>
          <p:nvPr/>
        </p:nvSpPr>
        <p:spPr>
          <a:xfrm>
            <a:off x="229681" y="2505710"/>
            <a:ext cx="17828639" cy="77812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FFFFFF"/>
                </a:solidFill>
                <a:latin typeface="Canva Sans Bold"/>
              </a:rPr>
              <a:t>This project explore</a:t>
            </a:r>
            <a:r>
              <a:rPr lang="en-US" sz="3399" u="none" strike="noStrike">
                <a:solidFill>
                  <a:srgbClr val="FFFFFF"/>
                </a:solidFill>
                <a:latin typeface="Canva Sans Bold"/>
              </a:rPr>
              <a:t>d the development of a facial recognition attendance system for classrooms. Two approaches were investigated:</a:t>
            </a:r>
          </a:p>
          <a:p>
            <a:pPr marL="0" lvl="0" indent="0" algn="just">
              <a:lnSpc>
                <a:spcPts val="4759"/>
              </a:lnSpc>
              <a:spcBef>
                <a:spcPct val="0"/>
              </a:spcBef>
            </a:pPr>
            <a:endParaRPr lang="en-US" sz="3399" u="none" strike="noStrike">
              <a:solidFill>
                <a:srgbClr val="FFFFFF"/>
              </a:solidFill>
              <a:latin typeface="Canva Sans Bold"/>
            </a:endParaRPr>
          </a:p>
          <a:p>
            <a:pPr marL="734059" lvl="1" indent="-367030" algn="just">
              <a:lnSpc>
                <a:spcPts val="4759"/>
              </a:lnSpc>
              <a:spcBef>
                <a:spcPct val="0"/>
              </a:spcBef>
              <a:buAutoNum type="arabicPeriod"/>
            </a:pPr>
            <a:r>
              <a:rPr lang="en-US" sz="3399" u="none" strike="noStrike">
                <a:solidFill>
                  <a:srgbClr val="FFFFFF"/>
                </a:solidFill>
                <a:latin typeface="Canva Sans Bold"/>
              </a:rPr>
              <a:t>MTCNN and FaceNet: This approach leverages a deep learning model (FaceNet) to generate facial embeddings for recognition. It offers high accuracy but requires more computational resources for training.</a:t>
            </a:r>
          </a:p>
          <a:p>
            <a:pPr marL="734059" lvl="1" indent="-367030" algn="just">
              <a:lnSpc>
                <a:spcPts val="4759"/>
              </a:lnSpc>
              <a:spcBef>
                <a:spcPct val="0"/>
              </a:spcBef>
              <a:buAutoNum type="arabicPeriod"/>
            </a:pPr>
            <a:r>
              <a:rPr lang="en-US" sz="3399" u="none" strike="noStrike">
                <a:solidFill>
                  <a:srgbClr val="FFFFFF"/>
                </a:solidFill>
                <a:latin typeface="Canva Sans Bold"/>
              </a:rPr>
              <a:t>SVM Classifier: This approach utilizes an SVM classifier trained on extracted facial features. It can be computationally efficient and potentially interpretable, but its performance depends heavily on feature engineering.</a:t>
            </a:r>
          </a:p>
          <a:p>
            <a:pPr algn="just">
              <a:lnSpc>
                <a:spcPts val="4759"/>
              </a:lnSpc>
              <a:spcBef>
                <a:spcPct val="0"/>
              </a:spcBef>
            </a:pPr>
            <a:endParaRPr lang="en-US" sz="3399" u="none" strike="noStrike">
              <a:solidFill>
                <a:srgbClr val="FFFFFF"/>
              </a:solidFill>
              <a:latin typeface="Canva Sans Bold"/>
            </a:endParaRPr>
          </a:p>
          <a:p>
            <a:pPr marL="0" lvl="0" indent="0" algn="just">
              <a:lnSpc>
                <a:spcPts val="4759"/>
              </a:lnSpc>
              <a:spcBef>
                <a:spcPct val="0"/>
              </a:spcBef>
            </a:pPr>
            <a:r>
              <a:rPr lang="en-US" sz="3399" u="none" strike="noStrike">
                <a:solidFill>
                  <a:srgbClr val="FFFFFF"/>
                </a:solidFill>
                <a:latin typeface="Canva Sans Bold"/>
              </a:rPr>
              <a:t>Both approaches achieved a promising accuracy of 94% in recognizing student faces from classroom images.</a:t>
            </a:r>
          </a:p>
          <a:p>
            <a:pPr marL="0" lvl="0" indent="0" algn="just">
              <a:lnSpc>
                <a:spcPts val="4759"/>
              </a:lnSpc>
              <a:spcBef>
                <a:spcPct val="0"/>
              </a:spcBef>
            </a:pPr>
            <a:endParaRPr lang="en-US" sz="3399" u="none" strike="noStrike">
              <a:solidFill>
                <a:srgbClr val="FFFFFF"/>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772326" y="836420"/>
            <a:ext cx="16711301" cy="8678254"/>
            <a:chOff x="0" y="0"/>
            <a:chExt cx="4401330" cy="2285631"/>
          </a:xfrm>
        </p:grpSpPr>
        <p:sp>
          <p:nvSpPr>
            <p:cNvPr id="4" name="Freeform 4"/>
            <p:cNvSpPr/>
            <p:nvPr/>
          </p:nvSpPr>
          <p:spPr>
            <a:xfrm>
              <a:off x="0" y="0"/>
              <a:ext cx="4401330" cy="2285631"/>
            </a:xfrm>
            <a:custGeom>
              <a:avLst/>
              <a:gdLst/>
              <a:ahLst/>
              <a:cxnLst/>
              <a:rect l="l" t="t" r="r" b="b"/>
              <a:pathLst>
                <a:path w="4401330" h="2285631">
                  <a:moveTo>
                    <a:pt x="10192" y="0"/>
                  </a:moveTo>
                  <a:lnTo>
                    <a:pt x="4391138" y="0"/>
                  </a:lnTo>
                  <a:cubicBezTo>
                    <a:pt x="4396767" y="0"/>
                    <a:pt x="4401330" y="4563"/>
                    <a:pt x="4401330" y="10192"/>
                  </a:cubicBezTo>
                  <a:lnTo>
                    <a:pt x="4401330" y="2275439"/>
                  </a:lnTo>
                  <a:cubicBezTo>
                    <a:pt x="4401330" y="2278142"/>
                    <a:pt x="4400256" y="2280734"/>
                    <a:pt x="4398345" y="2282646"/>
                  </a:cubicBezTo>
                  <a:cubicBezTo>
                    <a:pt x="4396434" y="2284557"/>
                    <a:pt x="4393841" y="2285631"/>
                    <a:pt x="4391138" y="2285631"/>
                  </a:cubicBezTo>
                  <a:lnTo>
                    <a:pt x="10192" y="2285631"/>
                  </a:lnTo>
                  <a:cubicBezTo>
                    <a:pt x="4563" y="2285631"/>
                    <a:pt x="0" y="2281068"/>
                    <a:pt x="0" y="2275439"/>
                  </a:cubicBezTo>
                  <a:lnTo>
                    <a:pt x="0" y="10192"/>
                  </a:lnTo>
                  <a:cubicBezTo>
                    <a:pt x="0" y="4563"/>
                    <a:pt x="4563" y="0"/>
                    <a:pt x="10192" y="0"/>
                  </a:cubicBezTo>
                  <a:close/>
                </a:path>
              </a:pathLst>
            </a:custGeom>
            <a:solidFill>
              <a:srgbClr val="155C94"/>
            </a:solidFill>
          </p:spPr>
        </p:sp>
        <p:sp>
          <p:nvSpPr>
            <p:cNvPr id="5" name="TextBox 5"/>
            <p:cNvSpPr txBox="1"/>
            <p:nvPr/>
          </p:nvSpPr>
          <p:spPr>
            <a:xfrm>
              <a:off x="0" y="-38100"/>
              <a:ext cx="4401330" cy="232373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736396" y="1028700"/>
            <a:ext cx="1952812" cy="1952812"/>
          </a:xfrm>
          <a:custGeom>
            <a:avLst/>
            <a:gdLst/>
            <a:ahLst/>
            <a:cxnLst/>
            <a:rect l="l" t="t" r="r" b="b"/>
            <a:pathLst>
              <a:path w="1952812" h="1952812">
                <a:moveTo>
                  <a:pt x="0" y="0"/>
                </a:moveTo>
                <a:lnTo>
                  <a:pt x="1952812" y="0"/>
                </a:lnTo>
                <a:lnTo>
                  <a:pt x="1952812" y="1952812"/>
                </a:lnTo>
                <a:lnTo>
                  <a:pt x="0" y="1952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167043" y="981075"/>
            <a:ext cx="11248885" cy="1571627"/>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Rustic Printed"/>
              </a:rPr>
              <a:t>INTRODUCTION</a:t>
            </a:r>
          </a:p>
        </p:txBody>
      </p:sp>
      <p:sp>
        <p:nvSpPr>
          <p:cNvPr id="8" name="TextBox 8"/>
          <p:cNvSpPr txBox="1"/>
          <p:nvPr/>
        </p:nvSpPr>
        <p:spPr>
          <a:xfrm>
            <a:off x="1214232" y="2933534"/>
            <a:ext cx="15154509" cy="65811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rPr>
              <a:t>Traditional methods of manual attendance tracking in educational</a:t>
            </a:r>
          </a:p>
          <a:p>
            <a:pPr algn="just">
              <a:lnSpc>
                <a:spcPts val="4759"/>
              </a:lnSpc>
            </a:pPr>
            <a:r>
              <a:rPr lang="en-US" sz="3399">
                <a:solidFill>
                  <a:srgbClr val="FFFFFF"/>
                </a:solidFill>
                <a:latin typeface="Canva Sans"/>
              </a:rPr>
              <a:t>     institutions are time-consuming, error-prone, and lack efficiency.</a:t>
            </a:r>
          </a:p>
          <a:p>
            <a:pPr algn="just">
              <a:lnSpc>
                <a:spcPts val="4759"/>
              </a:lnSpc>
            </a:pPr>
            <a:endParaRPr lang="en-US" sz="3399">
              <a:solidFill>
                <a:srgbClr val="FFFFFF"/>
              </a:solidFill>
              <a:latin typeface="Canva Sans"/>
            </a:endParaRPr>
          </a:p>
          <a:p>
            <a:pPr marL="734059" lvl="1" indent="-367030" algn="just">
              <a:lnSpc>
                <a:spcPts val="4759"/>
              </a:lnSpc>
              <a:buFont typeface="Arial"/>
              <a:buChar char="•"/>
            </a:pPr>
            <a:r>
              <a:rPr lang="en-US" sz="3399">
                <a:solidFill>
                  <a:srgbClr val="FFFFFF"/>
                </a:solidFill>
                <a:latin typeface="Canva Sans"/>
              </a:rPr>
              <a:t>To address these challenges, there is a growing need for automated attendance tracking systems.</a:t>
            </a:r>
          </a:p>
          <a:p>
            <a:pPr algn="just">
              <a:lnSpc>
                <a:spcPts val="4759"/>
              </a:lnSpc>
            </a:pPr>
            <a:endParaRPr lang="en-US" sz="3399">
              <a:solidFill>
                <a:srgbClr val="FFFFFF"/>
              </a:solidFill>
              <a:latin typeface="Canva Sans"/>
            </a:endParaRPr>
          </a:p>
          <a:p>
            <a:pPr marL="734059" lvl="1" indent="-367030" algn="just">
              <a:lnSpc>
                <a:spcPts val="4759"/>
              </a:lnSpc>
              <a:buFont typeface="Arial"/>
              <a:buChar char="•"/>
            </a:pPr>
            <a:r>
              <a:rPr lang="en-US" sz="3399">
                <a:solidFill>
                  <a:srgbClr val="FFFFFF"/>
                </a:solidFill>
                <a:latin typeface="Canva Sans"/>
              </a:rPr>
              <a:t>This project aims to leverage facial recognition technology to create a system that streamlines the attendance recording process in classrooms.</a:t>
            </a:r>
          </a:p>
          <a:p>
            <a:pPr>
              <a:lnSpc>
                <a:spcPts val="4759"/>
              </a:lnSpc>
            </a:pPr>
            <a:endParaRPr lang="en-US" sz="3399">
              <a:solidFill>
                <a:srgbClr val="FFFFFF"/>
              </a:solidFill>
              <a:latin typeface="Canva Sans"/>
            </a:endParaRPr>
          </a:p>
          <a:p>
            <a:pPr algn="ctr">
              <a:lnSpc>
                <a:spcPts val="4759"/>
              </a:lnSpc>
            </a:pPr>
            <a:endParaRPr lang="en-US" sz="3399">
              <a:solidFill>
                <a:srgbClr val="FFFFFF"/>
              </a:solidFill>
              <a:latin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46263" y="0"/>
            <a:ext cx="1224122" cy="2185931"/>
          </a:xfrm>
          <a:custGeom>
            <a:avLst/>
            <a:gdLst/>
            <a:ahLst/>
            <a:cxnLst/>
            <a:rect l="l" t="t" r="r" b="b"/>
            <a:pathLst>
              <a:path w="1224122" h="2185931">
                <a:moveTo>
                  <a:pt x="0" y="0"/>
                </a:moveTo>
                <a:lnTo>
                  <a:pt x="1224122" y="0"/>
                </a:lnTo>
                <a:lnTo>
                  <a:pt x="1224122" y="2185931"/>
                </a:lnTo>
                <a:lnTo>
                  <a:pt x="0" y="2185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02805" y="-47625"/>
            <a:ext cx="9474841" cy="1571627"/>
          </a:xfrm>
          <a:prstGeom prst="rect">
            <a:avLst/>
          </a:prstGeom>
        </p:spPr>
        <p:txBody>
          <a:bodyPr lIns="0" tIns="0" rIns="0" bIns="0" rtlCol="0" anchor="t">
            <a:spAutoFit/>
          </a:bodyPr>
          <a:lstStyle/>
          <a:p>
            <a:pPr marL="0" lvl="0" indent="0">
              <a:lnSpc>
                <a:spcPts val="9600"/>
              </a:lnSpc>
            </a:pPr>
            <a:r>
              <a:rPr lang="en-US" sz="10000" spc="-600" dirty="0">
                <a:solidFill>
                  <a:srgbClr val="0B4E7C"/>
                </a:solidFill>
                <a:latin typeface="Rustic Printed"/>
              </a:rPr>
              <a:t>FUTURE WORK</a:t>
            </a:r>
          </a:p>
        </p:txBody>
      </p:sp>
      <p:sp>
        <p:nvSpPr>
          <p:cNvPr id="4" name="TextBox 4"/>
          <p:cNvSpPr txBox="1"/>
          <p:nvPr/>
        </p:nvSpPr>
        <p:spPr>
          <a:xfrm>
            <a:off x="0" y="2128781"/>
            <a:ext cx="17717921" cy="7843520"/>
          </a:xfrm>
          <a:prstGeom prst="rect">
            <a:avLst/>
          </a:prstGeom>
        </p:spPr>
        <p:txBody>
          <a:bodyPr lIns="0" tIns="0" rIns="0" bIns="0" rtlCol="0" anchor="t">
            <a:spAutoFit/>
          </a:bodyPr>
          <a:lstStyle/>
          <a:p>
            <a:pPr marL="690879" lvl="1" indent="-345439" algn="just">
              <a:lnSpc>
                <a:spcPts val="4479"/>
              </a:lnSpc>
              <a:buFont typeface="Arial"/>
              <a:buChar char="•"/>
            </a:pPr>
            <a:r>
              <a:rPr lang="en-US" sz="3199">
                <a:solidFill>
                  <a:srgbClr val="000000"/>
                </a:solidFill>
                <a:latin typeface="Canva Sans Bold"/>
              </a:rPr>
              <a:t>Liveness Detection: Explore incorporating liveness detection techniques to mitigate potential fraud attempts using photographs or videos.</a:t>
            </a:r>
          </a:p>
          <a:p>
            <a:pPr algn="just">
              <a:lnSpc>
                <a:spcPts val="4479"/>
              </a:lnSpc>
            </a:pPr>
            <a:endParaRPr lang="en-US" sz="3199">
              <a:solidFill>
                <a:srgbClr val="000000"/>
              </a:solidFill>
              <a:latin typeface="Canva Sans Bold"/>
            </a:endParaRPr>
          </a:p>
          <a:p>
            <a:pPr marL="690879" lvl="1" indent="-345439" algn="just">
              <a:lnSpc>
                <a:spcPts val="4479"/>
              </a:lnSpc>
              <a:spcBef>
                <a:spcPct val="0"/>
              </a:spcBef>
              <a:buFont typeface="Arial"/>
              <a:buChar char="•"/>
            </a:pPr>
            <a:r>
              <a:rPr lang="en-US" sz="3199" u="none" strike="noStrike">
                <a:solidFill>
                  <a:srgbClr val="000000"/>
                </a:solidFill>
                <a:latin typeface="Canva Sans Bold"/>
              </a:rPr>
              <a:t>Advanced Alerting: Develop a more sophisticated alert system that differentiates between common occurrences (e.g., temporary obstructions) and suspicious activities.</a:t>
            </a:r>
          </a:p>
          <a:p>
            <a:pPr algn="just">
              <a:lnSpc>
                <a:spcPts val="4479"/>
              </a:lnSpc>
              <a:spcBef>
                <a:spcPct val="0"/>
              </a:spcBef>
            </a:pPr>
            <a:endParaRPr lang="en-US" sz="3199" u="none" strike="noStrike">
              <a:solidFill>
                <a:srgbClr val="000000"/>
              </a:solidFill>
              <a:latin typeface="Canva Sans Bold"/>
            </a:endParaRPr>
          </a:p>
          <a:p>
            <a:pPr marL="690879" lvl="1" indent="-345439" algn="just">
              <a:lnSpc>
                <a:spcPts val="4479"/>
              </a:lnSpc>
              <a:spcBef>
                <a:spcPct val="0"/>
              </a:spcBef>
              <a:buFont typeface="Arial"/>
              <a:buChar char="•"/>
            </a:pPr>
            <a:r>
              <a:rPr lang="en-US" sz="3199" u="none" strike="noStrike">
                <a:solidFill>
                  <a:srgbClr val="000000"/>
                </a:solidFill>
                <a:latin typeface="Canva Sans Bold"/>
              </a:rPr>
              <a:t>Feature Engineering Exploration: Investigate and potentially experiment with different feature extraction techniques like deep feature extraction using pre-trained convolutional neural networks (CNNs) to potentially improve SVM performance for complex facial variations.</a:t>
            </a:r>
          </a:p>
          <a:p>
            <a:pPr algn="just">
              <a:lnSpc>
                <a:spcPts val="4479"/>
              </a:lnSpc>
              <a:spcBef>
                <a:spcPct val="0"/>
              </a:spcBef>
            </a:pPr>
            <a:endParaRPr lang="en-US" sz="3199" u="none" strike="noStrike">
              <a:solidFill>
                <a:srgbClr val="000000"/>
              </a:solidFill>
              <a:latin typeface="Canva Sans Bold"/>
            </a:endParaRPr>
          </a:p>
          <a:p>
            <a:pPr marL="690879" lvl="1" indent="-345439" algn="just">
              <a:lnSpc>
                <a:spcPts val="4479"/>
              </a:lnSpc>
              <a:spcBef>
                <a:spcPct val="0"/>
              </a:spcBef>
              <a:buFont typeface="Arial"/>
              <a:buChar char="•"/>
            </a:pPr>
            <a:r>
              <a:rPr lang="en-US" sz="3199" u="none" strike="noStrike">
                <a:solidFill>
                  <a:srgbClr val="000000"/>
                </a:solidFill>
                <a:latin typeface="Canva Sans Bold"/>
              </a:rPr>
              <a:t>User Interface Enhancements: Implement user-friendly dashboards and reporting functionalities for instructors to easily manage and analyze attendance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92626" y="152400"/>
            <a:ext cx="1456603" cy="2080862"/>
          </a:xfrm>
          <a:custGeom>
            <a:avLst/>
            <a:gdLst/>
            <a:ahLst/>
            <a:cxnLst/>
            <a:rect l="l" t="t" r="r" b="b"/>
            <a:pathLst>
              <a:path w="1456603" h="2080862">
                <a:moveTo>
                  <a:pt x="0" y="0"/>
                </a:moveTo>
                <a:lnTo>
                  <a:pt x="1456604" y="0"/>
                </a:lnTo>
                <a:lnTo>
                  <a:pt x="1456604" y="2080862"/>
                </a:lnTo>
                <a:lnTo>
                  <a:pt x="0" y="2080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55205" y="104775"/>
            <a:ext cx="9474841" cy="1571627"/>
          </a:xfrm>
          <a:prstGeom prst="rect">
            <a:avLst/>
          </a:prstGeom>
        </p:spPr>
        <p:txBody>
          <a:bodyPr lIns="0" tIns="0" rIns="0" bIns="0" rtlCol="0" anchor="t">
            <a:spAutoFit/>
          </a:bodyPr>
          <a:lstStyle/>
          <a:p>
            <a:pPr marL="0" lvl="0" indent="0">
              <a:lnSpc>
                <a:spcPts val="9600"/>
              </a:lnSpc>
            </a:pPr>
            <a:r>
              <a:rPr lang="en-US" sz="10000" spc="-600">
                <a:solidFill>
                  <a:srgbClr val="0B4E7C"/>
                </a:solidFill>
                <a:latin typeface="Rustic Printed"/>
              </a:rPr>
              <a:t>REFERENCE</a:t>
            </a:r>
          </a:p>
        </p:txBody>
      </p:sp>
      <p:sp>
        <p:nvSpPr>
          <p:cNvPr id="4" name="TextBox 4"/>
          <p:cNvSpPr txBox="1"/>
          <p:nvPr/>
        </p:nvSpPr>
        <p:spPr>
          <a:xfrm>
            <a:off x="360503" y="2166587"/>
            <a:ext cx="17566994"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4282AA"/>
                </a:solidFill>
                <a:latin typeface="Canva Sans"/>
              </a:rPr>
              <a:t>Mansi Singhal, Gufran Ahmad, “Deep Learning Based Real Time Face Recognition For University Attendance System”, IEEE Access, June 2023.</a:t>
            </a:r>
          </a:p>
        </p:txBody>
      </p:sp>
      <p:sp>
        <p:nvSpPr>
          <p:cNvPr id="5" name="TextBox 5"/>
          <p:cNvSpPr txBox="1"/>
          <p:nvPr/>
        </p:nvSpPr>
        <p:spPr>
          <a:xfrm>
            <a:off x="360503" y="3574574"/>
            <a:ext cx="17566994"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4282AA"/>
                </a:solidFill>
                <a:latin typeface="Canva Sans"/>
              </a:rPr>
              <a:t>Shailendra, M. Singh, M. A. Khan, V. Singh, A. Patil, and S. Wadar, “Attendance management system,” in 2nd International Conference on Electronics and Communication Systems, ICECS 2015, 2015. </a:t>
            </a:r>
          </a:p>
        </p:txBody>
      </p:sp>
      <p:sp>
        <p:nvSpPr>
          <p:cNvPr id="6" name="TextBox 6"/>
          <p:cNvSpPr txBox="1"/>
          <p:nvPr/>
        </p:nvSpPr>
        <p:spPr>
          <a:xfrm>
            <a:off x="360503" y="5583714"/>
            <a:ext cx="17566994"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4282AA"/>
                </a:solidFill>
                <a:latin typeface="Canva Sans"/>
              </a:rPr>
              <a:t> Cao, Q., L. Shen, W. Xie, O. M. Parkhi, and A. Zisserman, Vggface2: A dataset for recognising faces across pose and age. In 2018 13th IEEE International Conference on Automatic Face &amp; Gesture Recognition (FG 2018). IEEE, 2018.</a:t>
            </a:r>
          </a:p>
        </p:txBody>
      </p:sp>
      <p:sp>
        <p:nvSpPr>
          <p:cNvPr id="7" name="TextBox 7"/>
          <p:cNvSpPr txBox="1"/>
          <p:nvPr/>
        </p:nvSpPr>
        <p:spPr>
          <a:xfrm>
            <a:off x="360503" y="7850030"/>
            <a:ext cx="17566994"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4282AA"/>
                </a:solidFill>
                <a:latin typeface="Canva Sans"/>
              </a:rPr>
              <a:t>Dalal, N. and B. Triggs, Histograms of oriented gradients for human detection. In international Conference on computer vision &amp; Pattern Recognition (CVPR’05), volume 1. IEEE Computer Society, 2005.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510758" y="1524002"/>
            <a:ext cx="9654758" cy="8531295"/>
          </a:xfrm>
          <a:custGeom>
            <a:avLst/>
            <a:gdLst/>
            <a:ahLst/>
            <a:cxnLst/>
            <a:rect l="l" t="t" r="r" b="b"/>
            <a:pathLst>
              <a:path w="9654758" h="8531295">
                <a:moveTo>
                  <a:pt x="0" y="0"/>
                </a:moveTo>
                <a:lnTo>
                  <a:pt x="9654758" y="0"/>
                </a:lnTo>
                <a:lnTo>
                  <a:pt x="9654758" y="8531295"/>
                </a:lnTo>
                <a:lnTo>
                  <a:pt x="0" y="85312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18942" y="1524002"/>
            <a:ext cx="9654758" cy="8531295"/>
          </a:xfrm>
          <a:custGeom>
            <a:avLst/>
            <a:gdLst/>
            <a:ahLst/>
            <a:cxnLst/>
            <a:rect l="l" t="t" r="r" b="b"/>
            <a:pathLst>
              <a:path w="9654758" h="8531295">
                <a:moveTo>
                  <a:pt x="0" y="0"/>
                </a:moveTo>
                <a:lnTo>
                  <a:pt x="9654758" y="0"/>
                </a:lnTo>
                <a:lnTo>
                  <a:pt x="9654758" y="8531295"/>
                </a:lnTo>
                <a:lnTo>
                  <a:pt x="0" y="85312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4777406" y="-4762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OBJECTIVES</a:t>
            </a:r>
          </a:p>
        </p:txBody>
      </p:sp>
      <p:sp>
        <p:nvSpPr>
          <p:cNvPr id="6" name="TextBox 6"/>
          <p:cNvSpPr txBox="1"/>
          <p:nvPr/>
        </p:nvSpPr>
        <p:spPr>
          <a:xfrm>
            <a:off x="3090056" y="1634840"/>
            <a:ext cx="3849945" cy="853440"/>
          </a:xfrm>
          <a:prstGeom prst="rect">
            <a:avLst/>
          </a:prstGeom>
        </p:spPr>
        <p:txBody>
          <a:bodyPr lIns="0" tIns="0" rIns="0" bIns="0" rtlCol="0" anchor="t">
            <a:spAutoFit/>
          </a:bodyPr>
          <a:lstStyle/>
          <a:p>
            <a:pPr marL="0" lvl="0" indent="0" algn="ctr">
              <a:lnSpc>
                <a:spcPts val="5280"/>
              </a:lnSpc>
              <a:spcBef>
                <a:spcPct val="0"/>
              </a:spcBef>
            </a:pPr>
            <a:r>
              <a:rPr lang="en-US" sz="5500" u="none" strike="noStrike" spc="-330">
                <a:solidFill>
                  <a:srgbClr val="FFFFFF"/>
                </a:solidFill>
                <a:latin typeface="Rustic Printed"/>
              </a:rPr>
              <a:t>MAIN OBJECTIVE</a:t>
            </a:r>
          </a:p>
        </p:txBody>
      </p:sp>
      <p:sp>
        <p:nvSpPr>
          <p:cNvPr id="7" name="TextBox 7"/>
          <p:cNvSpPr txBox="1"/>
          <p:nvPr/>
        </p:nvSpPr>
        <p:spPr>
          <a:xfrm>
            <a:off x="120058" y="2574006"/>
            <a:ext cx="8393126" cy="6835521"/>
          </a:xfrm>
          <a:prstGeom prst="rect">
            <a:avLst/>
          </a:prstGeom>
        </p:spPr>
        <p:txBody>
          <a:bodyPr lIns="0" tIns="0" rIns="0" bIns="0" rtlCol="0" anchor="t">
            <a:spAutoFit/>
          </a:bodyPr>
          <a:lstStyle/>
          <a:p>
            <a:pPr marL="518157" lvl="1" indent="-259078" algn="just">
              <a:lnSpc>
                <a:spcPts val="3431"/>
              </a:lnSpc>
              <a:buFont typeface="Arial"/>
              <a:buChar char="•"/>
            </a:pPr>
            <a:r>
              <a:rPr lang="en-US" sz="2399" u="sng">
                <a:solidFill>
                  <a:srgbClr val="FFFFFF"/>
                </a:solidFill>
                <a:latin typeface="Canva Sans Medium"/>
              </a:rPr>
              <a:t>Automated Attendance Tracking:</a:t>
            </a:r>
            <a:r>
              <a:rPr lang="en-US" sz="2399">
                <a:solidFill>
                  <a:srgbClr val="FFFFFF"/>
                </a:solidFill>
                <a:latin typeface="Canva Sans Medium"/>
              </a:rPr>
              <a:t> Develop a system capable of automatically capturing and recognizing facial features of students at regular intervals (e.g., every 10 minutes) during a class session.</a:t>
            </a:r>
          </a:p>
          <a:p>
            <a:pPr algn="just">
              <a:lnSpc>
                <a:spcPts val="3431"/>
              </a:lnSpc>
            </a:pPr>
            <a:endParaRPr lang="en-US" sz="2399">
              <a:solidFill>
                <a:srgbClr val="FFFFFF"/>
              </a:solidFill>
              <a:latin typeface="Canva Sans Medium"/>
            </a:endParaRPr>
          </a:p>
          <a:p>
            <a:pPr marL="518157" lvl="1" indent="-259078" algn="just">
              <a:lnSpc>
                <a:spcPts val="3431"/>
              </a:lnSpc>
              <a:buFont typeface="Arial"/>
              <a:buChar char="•"/>
            </a:pPr>
            <a:r>
              <a:rPr lang="en-US" sz="2399" u="sng">
                <a:solidFill>
                  <a:srgbClr val="FFFFFF"/>
                </a:solidFill>
                <a:latin typeface="Canva Sans Medium"/>
              </a:rPr>
              <a:t>Integration with Database:</a:t>
            </a:r>
            <a:r>
              <a:rPr lang="en-US" sz="2399">
                <a:solidFill>
                  <a:srgbClr val="FFFFFF"/>
                </a:solidFill>
                <a:latin typeface="Canva Sans Medium"/>
              </a:rPr>
              <a:t> Implement a robust database to store and manage facial data for enrolled students. Ensure seamless integration between the facial recognition system and the database for real-time attendance updates.</a:t>
            </a:r>
          </a:p>
          <a:p>
            <a:pPr algn="just">
              <a:lnSpc>
                <a:spcPts val="3431"/>
              </a:lnSpc>
            </a:pPr>
            <a:endParaRPr lang="en-US" sz="2399">
              <a:solidFill>
                <a:srgbClr val="FFFFFF"/>
              </a:solidFill>
              <a:latin typeface="Canva Sans Medium"/>
            </a:endParaRPr>
          </a:p>
          <a:p>
            <a:pPr marL="518157" lvl="1" indent="-259078" algn="just">
              <a:lnSpc>
                <a:spcPts val="3431"/>
              </a:lnSpc>
              <a:buFont typeface="Arial"/>
              <a:buChar char="•"/>
            </a:pPr>
            <a:r>
              <a:rPr lang="en-US" sz="2399" u="sng">
                <a:solidFill>
                  <a:srgbClr val="FFFFFF"/>
                </a:solidFill>
                <a:latin typeface="Canva Sans Medium"/>
              </a:rPr>
              <a:t>Accuracy and Reliability:</a:t>
            </a:r>
            <a:r>
              <a:rPr lang="en-US" sz="2399">
                <a:solidFill>
                  <a:srgbClr val="FFFFFF"/>
                </a:solidFill>
                <a:latin typeface="Canva Sans Medium"/>
              </a:rPr>
              <a:t> Strive for high accuracy in facial recognition to minimize false positives and negatives. Address challenges such as varying lighting conditions, different facial expressions, and potential obstructions.</a:t>
            </a:r>
          </a:p>
        </p:txBody>
      </p:sp>
      <p:sp>
        <p:nvSpPr>
          <p:cNvPr id="8" name="TextBox 8"/>
          <p:cNvSpPr txBox="1"/>
          <p:nvPr/>
        </p:nvSpPr>
        <p:spPr>
          <a:xfrm>
            <a:off x="10992943" y="1634840"/>
            <a:ext cx="6106756" cy="853440"/>
          </a:xfrm>
          <a:prstGeom prst="rect">
            <a:avLst/>
          </a:prstGeom>
        </p:spPr>
        <p:txBody>
          <a:bodyPr lIns="0" tIns="0" rIns="0" bIns="0" rtlCol="0" anchor="t">
            <a:spAutoFit/>
          </a:bodyPr>
          <a:lstStyle/>
          <a:p>
            <a:pPr marL="0" lvl="0" indent="0" algn="ctr">
              <a:lnSpc>
                <a:spcPts val="5280"/>
              </a:lnSpc>
              <a:spcBef>
                <a:spcPct val="0"/>
              </a:spcBef>
            </a:pPr>
            <a:r>
              <a:rPr lang="en-US" sz="5500" u="none" strike="noStrike" spc="-330">
                <a:solidFill>
                  <a:srgbClr val="FFFFFF"/>
                </a:solidFill>
                <a:latin typeface="Rustic Printed"/>
              </a:rPr>
              <a:t>SECONDARY OBJECTIVES</a:t>
            </a:r>
          </a:p>
        </p:txBody>
      </p:sp>
      <p:sp>
        <p:nvSpPr>
          <p:cNvPr id="9" name="TextBox 9"/>
          <p:cNvSpPr txBox="1"/>
          <p:nvPr/>
        </p:nvSpPr>
        <p:spPr>
          <a:xfrm>
            <a:off x="9638501" y="2574006"/>
            <a:ext cx="8393126" cy="4263771"/>
          </a:xfrm>
          <a:prstGeom prst="rect">
            <a:avLst/>
          </a:prstGeom>
        </p:spPr>
        <p:txBody>
          <a:bodyPr lIns="0" tIns="0" rIns="0" bIns="0" rtlCol="0" anchor="t">
            <a:spAutoFit/>
          </a:bodyPr>
          <a:lstStyle/>
          <a:p>
            <a:pPr marL="518157" lvl="1" indent="-259078" algn="just">
              <a:lnSpc>
                <a:spcPts val="3431"/>
              </a:lnSpc>
              <a:buFont typeface="Arial"/>
              <a:buChar char="•"/>
            </a:pPr>
            <a:r>
              <a:rPr lang="en-US" sz="2399" u="sng">
                <a:solidFill>
                  <a:srgbClr val="FFFFFF"/>
                </a:solidFill>
                <a:latin typeface="Canva Sans"/>
              </a:rPr>
              <a:t>Scalability:</a:t>
            </a:r>
            <a:r>
              <a:rPr lang="en-US" sz="2399">
                <a:solidFill>
                  <a:srgbClr val="FFFFFF"/>
                </a:solidFill>
                <a:latin typeface="Canva Sans"/>
              </a:rPr>
              <a:t> Develop the system in a scalable manner, allowing for easy integration with existing infrastructure in educational institutions and accommodating potential future expansions.</a:t>
            </a:r>
          </a:p>
          <a:p>
            <a:pPr algn="just">
              <a:lnSpc>
                <a:spcPts val="3431"/>
              </a:lnSpc>
            </a:pPr>
            <a:endParaRPr lang="en-US" sz="2399">
              <a:solidFill>
                <a:srgbClr val="FFFFFF"/>
              </a:solidFill>
              <a:latin typeface="Canva Sans"/>
            </a:endParaRPr>
          </a:p>
          <a:p>
            <a:pPr marL="518157" lvl="1" indent="-259078" algn="just">
              <a:lnSpc>
                <a:spcPts val="3431"/>
              </a:lnSpc>
              <a:buFont typeface="Arial"/>
              <a:buChar char="•"/>
            </a:pPr>
            <a:r>
              <a:rPr lang="en-US" sz="2399" u="sng">
                <a:solidFill>
                  <a:srgbClr val="FFFFFF"/>
                </a:solidFill>
                <a:latin typeface="Canva Sans"/>
              </a:rPr>
              <a:t>Alerts and Notifications:</a:t>
            </a:r>
            <a:r>
              <a:rPr lang="en-US" sz="2399">
                <a:solidFill>
                  <a:srgbClr val="FFFFFF"/>
                </a:solidFill>
                <a:latin typeface="Canva Sans"/>
              </a:rPr>
              <a:t> Implement an alert system to notify instructors or administrators of any discrepancies or anomalies in attendance records. This could include notifications for unrecognized faces or suspicious activities.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9313" y="0"/>
                  </a:moveTo>
                  <a:lnTo>
                    <a:pt x="4807279" y="0"/>
                  </a:lnTo>
                  <a:cubicBezTo>
                    <a:pt x="4809749" y="0"/>
                    <a:pt x="4812118" y="981"/>
                    <a:pt x="4813865" y="2728"/>
                  </a:cubicBezTo>
                  <a:cubicBezTo>
                    <a:pt x="4815611" y="4474"/>
                    <a:pt x="4816592" y="6843"/>
                    <a:pt x="4816592" y="9313"/>
                  </a:cubicBezTo>
                  <a:lnTo>
                    <a:pt x="4816592" y="2700020"/>
                  </a:lnTo>
                  <a:cubicBezTo>
                    <a:pt x="4816592" y="2702490"/>
                    <a:pt x="4815611" y="2704859"/>
                    <a:pt x="4813865" y="2706606"/>
                  </a:cubicBezTo>
                  <a:cubicBezTo>
                    <a:pt x="4812118" y="2708352"/>
                    <a:pt x="4809749" y="2709333"/>
                    <a:pt x="4807279" y="2709333"/>
                  </a:cubicBezTo>
                  <a:lnTo>
                    <a:pt x="9313" y="2709333"/>
                  </a:lnTo>
                  <a:cubicBezTo>
                    <a:pt x="6843" y="2709333"/>
                    <a:pt x="4474" y="2708352"/>
                    <a:pt x="2728" y="2706606"/>
                  </a:cubicBezTo>
                  <a:cubicBezTo>
                    <a:pt x="981" y="2704859"/>
                    <a:pt x="0" y="2702490"/>
                    <a:pt x="0" y="2700020"/>
                  </a:cubicBezTo>
                  <a:lnTo>
                    <a:pt x="0" y="9313"/>
                  </a:lnTo>
                  <a:cubicBezTo>
                    <a:pt x="0" y="6843"/>
                    <a:pt x="981" y="4474"/>
                    <a:pt x="2728" y="2728"/>
                  </a:cubicBezTo>
                  <a:cubicBezTo>
                    <a:pt x="4474" y="981"/>
                    <a:pt x="6843" y="0"/>
                    <a:pt x="9313" y="0"/>
                  </a:cubicBezTo>
                  <a:close/>
                </a:path>
              </a:pathLst>
            </a:custGeom>
            <a:solidFill>
              <a:srgbClr val="52BFAA"/>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864681" y="285214"/>
            <a:ext cx="6910543" cy="9716573"/>
          </a:xfrm>
          <a:custGeom>
            <a:avLst/>
            <a:gdLst/>
            <a:ahLst/>
            <a:cxnLst/>
            <a:rect l="l" t="t" r="r" b="b"/>
            <a:pathLst>
              <a:path w="6910543" h="9716573">
                <a:moveTo>
                  <a:pt x="0" y="0"/>
                </a:moveTo>
                <a:lnTo>
                  <a:pt x="6910544" y="0"/>
                </a:lnTo>
                <a:lnTo>
                  <a:pt x="6910544" y="9716572"/>
                </a:lnTo>
                <a:lnTo>
                  <a:pt x="0" y="9716572"/>
                </a:lnTo>
                <a:lnTo>
                  <a:pt x="0" y="0"/>
                </a:lnTo>
                <a:close/>
              </a:path>
            </a:pathLst>
          </a:custGeom>
          <a:blipFill>
            <a:blip r:embed="rId3"/>
            <a:stretch>
              <a:fillRect l="-8149" t="-1457" r="-229"/>
            </a:stretch>
          </a:blipFill>
        </p:spPr>
      </p:sp>
      <p:sp>
        <p:nvSpPr>
          <p:cNvPr id="7" name="Freeform 7"/>
          <p:cNvSpPr/>
          <p:nvPr/>
        </p:nvSpPr>
        <p:spPr>
          <a:xfrm>
            <a:off x="438799" y="4162593"/>
            <a:ext cx="10217142" cy="4422727"/>
          </a:xfrm>
          <a:custGeom>
            <a:avLst/>
            <a:gdLst/>
            <a:ahLst/>
            <a:cxnLst/>
            <a:rect l="l" t="t" r="r" b="b"/>
            <a:pathLst>
              <a:path w="10217142" h="4422727">
                <a:moveTo>
                  <a:pt x="0" y="0"/>
                </a:moveTo>
                <a:lnTo>
                  <a:pt x="10217142" y="0"/>
                </a:lnTo>
                <a:lnTo>
                  <a:pt x="10217142" y="4422727"/>
                </a:lnTo>
                <a:lnTo>
                  <a:pt x="0" y="4422727"/>
                </a:lnTo>
                <a:lnTo>
                  <a:pt x="0" y="0"/>
                </a:lnTo>
                <a:close/>
              </a:path>
            </a:pathLst>
          </a:custGeom>
          <a:blipFill>
            <a:blip r:embed="rId4"/>
            <a:stretch>
              <a:fillRect l="-1165" r="-1165" b="-143"/>
            </a:stretch>
          </a:blipFill>
        </p:spPr>
      </p:sp>
      <p:sp>
        <p:nvSpPr>
          <p:cNvPr id="8" name="TextBox 8"/>
          <p:cNvSpPr txBox="1"/>
          <p:nvPr/>
        </p:nvSpPr>
        <p:spPr>
          <a:xfrm>
            <a:off x="1181100" y="85725"/>
            <a:ext cx="11376456" cy="6288232"/>
          </a:xfrm>
          <a:prstGeom prst="rect">
            <a:avLst/>
          </a:prstGeom>
        </p:spPr>
        <p:txBody>
          <a:bodyPr lIns="0" tIns="0" rIns="0" bIns="0" rtlCol="0" anchor="t">
            <a:spAutoFit/>
          </a:bodyPr>
          <a:lstStyle/>
          <a:p>
            <a:pPr>
              <a:lnSpc>
                <a:spcPts val="11526"/>
              </a:lnSpc>
            </a:pPr>
            <a:r>
              <a:rPr lang="en-US" sz="12007" spc="-720">
                <a:solidFill>
                  <a:srgbClr val="FFFFFF"/>
                </a:solidFill>
                <a:latin typeface="Rustic Printed"/>
              </a:rPr>
              <a:t>ARCHITECTURE </a:t>
            </a:r>
          </a:p>
          <a:p>
            <a:pPr>
              <a:lnSpc>
                <a:spcPts val="11526"/>
              </a:lnSpc>
            </a:pPr>
            <a:r>
              <a:rPr lang="en-US" sz="12007" spc="-720">
                <a:solidFill>
                  <a:srgbClr val="FFFFFF"/>
                </a:solidFill>
                <a:latin typeface="Rustic Printed"/>
              </a:rPr>
              <a:t>Diagram</a:t>
            </a:r>
          </a:p>
          <a:p>
            <a:pPr>
              <a:lnSpc>
                <a:spcPts val="11526"/>
              </a:lnSpc>
            </a:pPr>
            <a:endParaRPr lang="en-US" sz="12007" spc="-720">
              <a:solidFill>
                <a:srgbClr val="FFFFFF"/>
              </a:solidFill>
              <a:latin typeface="Rustic Printed"/>
            </a:endParaRPr>
          </a:p>
          <a:p>
            <a:pPr marL="0" lvl="0" indent="0">
              <a:lnSpc>
                <a:spcPts val="11526"/>
              </a:lnSpc>
            </a:pPr>
            <a:endParaRPr lang="en-US" sz="12007" spc="-720">
              <a:solidFill>
                <a:srgbClr val="FFFFFF"/>
              </a:solidFill>
              <a:latin typeface="Rustic Print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197" y="3960374"/>
            <a:ext cx="6149452" cy="6105750"/>
          </a:xfrm>
          <a:custGeom>
            <a:avLst/>
            <a:gdLst/>
            <a:ahLst/>
            <a:cxnLst/>
            <a:rect l="l" t="t" r="r" b="b"/>
            <a:pathLst>
              <a:path w="6149452" h="6105750">
                <a:moveTo>
                  <a:pt x="0" y="0"/>
                </a:moveTo>
                <a:lnTo>
                  <a:pt x="6149452" y="0"/>
                </a:lnTo>
                <a:lnTo>
                  <a:pt x="6149452" y="6105750"/>
                </a:lnTo>
                <a:lnTo>
                  <a:pt x="0" y="6105750"/>
                </a:lnTo>
                <a:lnTo>
                  <a:pt x="0" y="0"/>
                </a:lnTo>
                <a:close/>
              </a:path>
            </a:pathLst>
          </a:custGeom>
          <a:blipFill>
            <a:blip r:embed="rId2"/>
            <a:stretch>
              <a:fillRect r="-25535" b="-192"/>
            </a:stretch>
          </a:blipFill>
        </p:spPr>
      </p:sp>
      <p:sp>
        <p:nvSpPr>
          <p:cNvPr id="3" name="Freeform 3"/>
          <p:cNvSpPr/>
          <p:nvPr/>
        </p:nvSpPr>
        <p:spPr>
          <a:xfrm>
            <a:off x="6584199" y="3960374"/>
            <a:ext cx="5796068" cy="6105750"/>
          </a:xfrm>
          <a:custGeom>
            <a:avLst/>
            <a:gdLst/>
            <a:ahLst/>
            <a:cxnLst/>
            <a:rect l="l" t="t" r="r" b="b"/>
            <a:pathLst>
              <a:path w="5796068" h="6105750">
                <a:moveTo>
                  <a:pt x="0" y="0"/>
                </a:moveTo>
                <a:lnTo>
                  <a:pt x="5796068" y="0"/>
                </a:lnTo>
                <a:lnTo>
                  <a:pt x="5796068" y="6105750"/>
                </a:lnTo>
                <a:lnTo>
                  <a:pt x="0" y="6105750"/>
                </a:lnTo>
                <a:lnTo>
                  <a:pt x="0" y="0"/>
                </a:lnTo>
                <a:close/>
              </a:path>
            </a:pathLst>
          </a:custGeom>
          <a:blipFill>
            <a:blip r:embed="rId3"/>
            <a:stretch>
              <a:fillRect r="-23221" b="-2573"/>
            </a:stretch>
          </a:blipFill>
        </p:spPr>
      </p:sp>
      <p:sp>
        <p:nvSpPr>
          <p:cNvPr id="4" name="Freeform 4"/>
          <p:cNvSpPr/>
          <p:nvPr/>
        </p:nvSpPr>
        <p:spPr>
          <a:xfrm>
            <a:off x="12589817" y="3960374"/>
            <a:ext cx="5698183" cy="6105750"/>
          </a:xfrm>
          <a:custGeom>
            <a:avLst/>
            <a:gdLst/>
            <a:ahLst/>
            <a:cxnLst/>
            <a:rect l="l" t="t" r="r" b="b"/>
            <a:pathLst>
              <a:path w="5698183" h="6105750">
                <a:moveTo>
                  <a:pt x="0" y="0"/>
                </a:moveTo>
                <a:lnTo>
                  <a:pt x="5698183" y="0"/>
                </a:lnTo>
                <a:lnTo>
                  <a:pt x="5698183" y="6105750"/>
                </a:lnTo>
                <a:lnTo>
                  <a:pt x="0" y="6105750"/>
                </a:lnTo>
                <a:lnTo>
                  <a:pt x="0" y="0"/>
                </a:lnTo>
                <a:close/>
              </a:path>
            </a:pathLst>
          </a:custGeom>
          <a:blipFill>
            <a:blip r:embed="rId4"/>
            <a:stretch>
              <a:fillRect r="-22674" b="-2543"/>
            </a:stretch>
          </a:blipFill>
        </p:spPr>
      </p:sp>
      <p:sp>
        <p:nvSpPr>
          <p:cNvPr id="5" name="TextBox 5"/>
          <p:cNvSpPr txBox="1"/>
          <p:nvPr/>
        </p:nvSpPr>
        <p:spPr>
          <a:xfrm>
            <a:off x="3689084" y="1485143"/>
            <a:ext cx="11639451"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Bold"/>
              </a:rPr>
              <a:t>Dataset consist Total 150 Images (6 person X 25 poses).</a:t>
            </a:r>
          </a:p>
        </p:txBody>
      </p:sp>
      <p:sp>
        <p:nvSpPr>
          <p:cNvPr id="6" name="TextBox 6"/>
          <p:cNvSpPr txBox="1"/>
          <p:nvPr/>
        </p:nvSpPr>
        <p:spPr>
          <a:xfrm>
            <a:off x="1503758" y="-4762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rPr>
              <a:t>DATASET (PREPROCESSING)</a:t>
            </a:r>
          </a:p>
        </p:txBody>
      </p:sp>
      <p:sp>
        <p:nvSpPr>
          <p:cNvPr id="7" name="TextBox 7"/>
          <p:cNvSpPr txBox="1"/>
          <p:nvPr/>
        </p:nvSpPr>
        <p:spPr>
          <a:xfrm>
            <a:off x="0" y="2179833"/>
            <a:ext cx="16047904"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Bleow Images was  feeded to MTCNN face detection algorithm, for face detection and region of face.</a:t>
            </a:r>
          </a:p>
          <a:p>
            <a:pPr>
              <a:lnSpc>
                <a:spcPts val="4759"/>
              </a:lnSpc>
            </a:pPr>
            <a:endParaRPr lang="en-US" sz="3399">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13" y="3738001"/>
            <a:ext cx="18263787" cy="5697380"/>
          </a:xfrm>
          <a:custGeom>
            <a:avLst/>
            <a:gdLst/>
            <a:ahLst/>
            <a:cxnLst/>
            <a:rect l="l" t="t" r="r" b="b"/>
            <a:pathLst>
              <a:path w="18263787" h="5697380">
                <a:moveTo>
                  <a:pt x="0" y="0"/>
                </a:moveTo>
                <a:lnTo>
                  <a:pt x="18263787" y="0"/>
                </a:lnTo>
                <a:lnTo>
                  <a:pt x="18263787" y="5697380"/>
                </a:lnTo>
                <a:lnTo>
                  <a:pt x="0" y="5697380"/>
                </a:lnTo>
                <a:lnTo>
                  <a:pt x="0" y="0"/>
                </a:lnTo>
                <a:close/>
              </a:path>
            </a:pathLst>
          </a:custGeom>
          <a:blipFill>
            <a:blip r:embed="rId2"/>
            <a:stretch>
              <a:fillRect l="-140" r="-18958"/>
            </a:stretch>
          </a:blipFill>
        </p:spPr>
      </p:sp>
      <p:sp>
        <p:nvSpPr>
          <p:cNvPr id="3" name="TextBox 3"/>
          <p:cNvSpPr txBox="1"/>
          <p:nvPr/>
        </p:nvSpPr>
        <p:spPr>
          <a:xfrm>
            <a:off x="1239551" y="1047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rPr>
              <a:t>PREPROCESSED DATA</a:t>
            </a:r>
          </a:p>
        </p:txBody>
      </p:sp>
      <p:sp>
        <p:nvSpPr>
          <p:cNvPr id="4" name="TextBox 4"/>
          <p:cNvSpPr txBox="1"/>
          <p:nvPr/>
        </p:nvSpPr>
        <p:spPr>
          <a:xfrm>
            <a:off x="4458605" y="2136531"/>
            <a:ext cx="884237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Each Image Size : 120 pixels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8904" y="1897929"/>
            <a:ext cx="17459717" cy="9903002"/>
          </a:xfrm>
          <a:custGeom>
            <a:avLst/>
            <a:gdLst/>
            <a:ahLst/>
            <a:cxnLst/>
            <a:rect l="l" t="t" r="r" b="b"/>
            <a:pathLst>
              <a:path w="17459717" h="9903002">
                <a:moveTo>
                  <a:pt x="0" y="0"/>
                </a:moveTo>
                <a:lnTo>
                  <a:pt x="17459717" y="0"/>
                </a:lnTo>
                <a:lnTo>
                  <a:pt x="17459717" y="9903002"/>
                </a:lnTo>
                <a:lnTo>
                  <a:pt x="0" y="9903002"/>
                </a:lnTo>
                <a:lnTo>
                  <a:pt x="0" y="0"/>
                </a:lnTo>
                <a:close/>
              </a:path>
            </a:pathLst>
          </a:custGeom>
          <a:blipFill>
            <a:blip r:embed="rId2"/>
            <a:stretch>
              <a:fillRect t="-7485" r="-1614" b="-26687"/>
            </a:stretch>
          </a:blipFill>
        </p:spPr>
      </p:sp>
      <p:sp>
        <p:nvSpPr>
          <p:cNvPr id="3" name="TextBox 3"/>
          <p:cNvSpPr txBox="1"/>
          <p:nvPr/>
        </p:nvSpPr>
        <p:spPr>
          <a:xfrm>
            <a:off x="9139238" y="3917951"/>
            <a:ext cx="9525" cy="1984374"/>
          </a:xfrm>
          <a:prstGeom prst="rect">
            <a:avLst/>
          </a:prstGeom>
        </p:spPr>
        <p:txBody>
          <a:bodyPr lIns="0" tIns="0" rIns="0" bIns="0" rtlCol="0" anchor="t">
            <a:spAutoFit/>
          </a:bodyPr>
          <a:lstStyle/>
          <a:p>
            <a:pPr algn="ctr">
              <a:lnSpc>
                <a:spcPts val="14000"/>
              </a:lnSpc>
              <a:spcBef>
                <a:spcPct val="0"/>
              </a:spcBef>
            </a:pPr>
            <a:endParaRPr/>
          </a:p>
        </p:txBody>
      </p:sp>
      <p:sp>
        <p:nvSpPr>
          <p:cNvPr id="4" name="TextBox 4"/>
          <p:cNvSpPr txBox="1"/>
          <p:nvPr/>
        </p:nvSpPr>
        <p:spPr>
          <a:xfrm>
            <a:off x="1508520" y="47714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dirty="0">
                <a:solidFill>
                  <a:srgbClr val="0B4E7C"/>
                </a:solidFill>
                <a:latin typeface="Rustic Printed"/>
              </a:rPr>
              <a:t>REAL ENVIRONMENT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32" y="1722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05409" y="1398325"/>
            <a:ext cx="5233393" cy="4262837"/>
          </a:xfrm>
          <a:custGeom>
            <a:avLst/>
            <a:gdLst/>
            <a:ahLst/>
            <a:cxnLst/>
            <a:rect l="l" t="t" r="r" b="b"/>
            <a:pathLst>
              <a:path w="5233393" h="4262837">
                <a:moveTo>
                  <a:pt x="0" y="0"/>
                </a:moveTo>
                <a:lnTo>
                  <a:pt x="5233393" y="0"/>
                </a:lnTo>
                <a:lnTo>
                  <a:pt x="5233393" y="4262837"/>
                </a:lnTo>
                <a:lnTo>
                  <a:pt x="0" y="426283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911968" y="222853"/>
            <a:ext cx="8232032" cy="1571627"/>
          </a:xfrm>
          <a:prstGeom prst="rect">
            <a:avLst/>
          </a:prstGeom>
        </p:spPr>
        <p:txBody>
          <a:bodyPr lIns="0" tIns="0" rIns="0" bIns="0" rtlCol="0" anchor="t">
            <a:spAutoFit/>
          </a:bodyPr>
          <a:lstStyle/>
          <a:p>
            <a:pPr marL="0" lvl="0" indent="0">
              <a:lnSpc>
                <a:spcPts val="9600"/>
              </a:lnSpc>
            </a:pPr>
            <a:r>
              <a:rPr lang="en-US" sz="10000" spc="-600" dirty="0">
                <a:solidFill>
                  <a:srgbClr val="0B4E7C"/>
                </a:solidFill>
                <a:latin typeface="Rustic Printed"/>
              </a:rPr>
              <a:t>FEATURES </a:t>
            </a:r>
          </a:p>
        </p:txBody>
      </p:sp>
      <p:grpSp>
        <p:nvGrpSpPr>
          <p:cNvPr id="5" name="Group 5"/>
          <p:cNvGrpSpPr/>
          <p:nvPr/>
        </p:nvGrpSpPr>
        <p:grpSpPr>
          <a:xfrm>
            <a:off x="5317942" y="1028700"/>
            <a:ext cx="12970058" cy="5002086"/>
            <a:chOff x="0" y="0"/>
            <a:chExt cx="3415982" cy="1317422"/>
          </a:xfrm>
        </p:grpSpPr>
        <p:sp>
          <p:nvSpPr>
            <p:cNvPr id="6" name="Freeform 6"/>
            <p:cNvSpPr/>
            <p:nvPr/>
          </p:nvSpPr>
          <p:spPr>
            <a:xfrm>
              <a:off x="0" y="0"/>
              <a:ext cx="3415983" cy="1317422"/>
            </a:xfrm>
            <a:custGeom>
              <a:avLst/>
              <a:gdLst/>
              <a:ahLst/>
              <a:cxnLst/>
              <a:rect l="l" t="t" r="r" b="b"/>
              <a:pathLst>
                <a:path w="3415983" h="1317422">
                  <a:moveTo>
                    <a:pt x="13132" y="0"/>
                  </a:moveTo>
                  <a:lnTo>
                    <a:pt x="3402850" y="0"/>
                  </a:lnTo>
                  <a:cubicBezTo>
                    <a:pt x="3410103" y="0"/>
                    <a:pt x="3415983" y="5879"/>
                    <a:pt x="3415983" y="13132"/>
                  </a:cubicBezTo>
                  <a:lnTo>
                    <a:pt x="3415983" y="1304290"/>
                  </a:lnTo>
                  <a:cubicBezTo>
                    <a:pt x="3415983" y="1311543"/>
                    <a:pt x="3410103" y="1317422"/>
                    <a:pt x="3402850" y="1317422"/>
                  </a:cubicBezTo>
                  <a:lnTo>
                    <a:pt x="13132" y="1317422"/>
                  </a:lnTo>
                  <a:cubicBezTo>
                    <a:pt x="5879" y="1317422"/>
                    <a:pt x="0" y="1311543"/>
                    <a:pt x="0" y="1304290"/>
                  </a:cubicBezTo>
                  <a:lnTo>
                    <a:pt x="0" y="13132"/>
                  </a:lnTo>
                  <a:cubicBezTo>
                    <a:pt x="0" y="5879"/>
                    <a:pt x="5879" y="0"/>
                    <a:pt x="13132" y="0"/>
                  </a:cubicBezTo>
                  <a:close/>
                </a:path>
              </a:pathLst>
            </a:custGeom>
            <a:solidFill>
              <a:srgbClr val="52BFAA"/>
            </a:solidFill>
          </p:spPr>
        </p:sp>
        <p:sp>
          <p:nvSpPr>
            <p:cNvPr id="7" name="TextBox 7"/>
            <p:cNvSpPr txBox="1"/>
            <p:nvPr/>
          </p:nvSpPr>
          <p:spPr>
            <a:xfrm>
              <a:off x="0" y="-38100"/>
              <a:ext cx="3415982" cy="135552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550648" y="990600"/>
            <a:ext cx="12737352" cy="6407458"/>
          </a:xfrm>
          <a:prstGeom prst="rect">
            <a:avLst/>
          </a:prstGeom>
        </p:spPr>
        <p:txBody>
          <a:bodyPr lIns="0" tIns="0" rIns="0" bIns="0" rtlCol="0" anchor="t">
            <a:spAutoFit/>
          </a:bodyPr>
          <a:lstStyle/>
          <a:p>
            <a:pPr marL="0" lvl="0" indent="0">
              <a:lnSpc>
                <a:spcPts val="3713"/>
              </a:lnSpc>
              <a:spcBef>
                <a:spcPct val="0"/>
              </a:spcBef>
            </a:pPr>
            <a:r>
              <a:rPr lang="en-US" sz="2750" spc="165">
                <a:solidFill>
                  <a:srgbClr val="155C94"/>
                </a:solidFill>
                <a:latin typeface="Canva Sans Bold"/>
              </a:rPr>
              <a:t>C</a:t>
            </a:r>
            <a:r>
              <a:rPr lang="en-US" sz="2750" u="none" spc="165">
                <a:solidFill>
                  <a:srgbClr val="155C94"/>
                </a:solidFill>
                <a:latin typeface="Canva Sans Bold"/>
              </a:rPr>
              <a:t>ore functionalities:</a:t>
            </a:r>
          </a:p>
          <a:p>
            <a:pPr marL="0" lvl="0" indent="0">
              <a:lnSpc>
                <a:spcPts val="3443"/>
              </a:lnSpc>
              <a:spcBef>
                <a:spcPct val="0"/>
              </a:spcBef>
            </a:pPr>
            <a:endParaRPr lang="en-US" sz="2750" u="none" spc="165">
              <a:solidFill>
                <a:srgbClr val="155C94"/>
              </a:solidFill>
              <a:latin typeface="Canva Sans Bold"/>
            </a:endParaRPr>
          </a:p>
          <a:p>
            <a:pPr marL="593837" lvl="1" indent="-296919">
              <a:lnSpc>
                <a:spcPts val="3713"/>
              </a:lnSpc>
              <a:spcBef>
                <a:spcPct val="0"/>
              </a:spcBef>
              <a:buFont typeface="Arial"/>
              <a:buChar char="•"/>
            </a:pPr>
            <a:r>
              <a:rPr lang="en-US" sz="2750" u="sng" spc="165">
                <a:solidFill>
                  <a:srgbClr val="FFFFFF"/>
                </a:solidFill>
                <a:latin typeface="Canva Sans Bold"/>
              </a:rPr>
              <a:t>Face Detection:</a:t>
            </a:r>
            <a:r>
              <a:rPr lang="en-US" sz="2750" u="none" spc="165">
                <a:solidFill>
                  <a:srgbClr val="FFFFFF"/>
                </a:solidFill>
                <a:latin typeface="Canva Sans Bold"/>
              </a:rPr>
              <a:t> The system should be able to accurately detect human faces within the classroom environment, even in crowded settings.</a:t>
            </a:r>
          </a:p>
          <a:p>
            <a:pPr marL="593837" lvl="1" indent="-296919">
              <a:lnSpc>
                <a:spcPts val="3713"/>
              </a:lnSpc>
              <a:spcBef>
                <a:spcPct val="0"/>
              </a:spcBef>
              <a:buFont typeface="Arial"/>
              <a:buChar char="•"/>
            </a:pPr>
            <a:r>
              <a:rPr lang="en-US" sz="2750" u="sng" spc="165">
                <a:solidFill>
                  <a:srgbClr val="FFFFFF"/>
                </a:solidFill>
                <a:latin typeface="Canva Sans Bold"/>
              </a:rPr>
              <a:t>Facial Recognition:</a:t>
            </a:r>
            <a:r>
              <a:rPr lang="en-US" sz="2750" u="none" spc="165">
                <a:solidFill>
                  <a:srgbClr val="FFFFFF"/>
                </a:solidFill>
                <a:latin typeface="Canva Sans Bold"/>
              </a:rPr>
              <a:t> Upon detection, the system should recognize the student's face and match it against the enrolled student database.</a:t>
            </a:r>
          </a:p>
          <a:p>
            <a:pPr marL="593837" lvl="1" indent="-296919">
              <a:lnSpc>
                <a:spcPts val="3713"/>
              </a:lnSpc>
              <a:spcBef>
                <a:spcPct val="0"/>
              </a:spcBef>
              <a:buFont typeface="Arial"/>
              <a:buChar char="•"/>
            </a:pPr>
            <a:r>
              <a:rPr lang="en-US" sz="2750" u="sng" spc="165">
                <a:solidFill>
                  <a:srgbClr val="FFFFFF"/>
                </a:solidFill>
                <a:latin typeface="Canva Sans Bold"/>
              </a:rPr>
              <a:t>Attendance Recording:</a:t>
            </a:r>
            <a:r>
              <a:rPr lang="en-US" sz="2750" u="none" spc="165">
                <a:solidFill>
                  <a:srgbClr val="FFFFFF"/>
                </a:solidFill>
                <a:latin typeface="Canva Sans Bold"/>
              </a:rPr>
              <a:t> Based on successful recognition, the system should automatically mark attendance in the database with timestamps.</a:t>
            </a:r>
          </a:p>
          <a:p>
            <a:pPr>
              <a:lnSpc>
                <a:spcPts val="3443"/>
              </a:lnSpc>
              <a:spcBef>
                <a:spcPct val="0"/>
              </a:spcBef>
            </a:pPr>
            <a:endParaRPr lang="en-US" sz="2750" u="none" spc="165">
              <a:solidFill>
                <a:srgbClr val="FFFFFF"/>
              </a:solidFill>
              <a:latin typeface="Canva Sans Bold"/>
            </a:endParaRPr>
          </a:p>
          <a:p>
            <a:pPr>
              <a:lnSpc>
                <a:spcPts val="3713"/>
              </a:lnSpc>
              <a:spcBef>
                <a:spcPct val="0"/>
              </a:spcBef>
            </a:pPr>
            <a:endParaRPr lang="en-US" sz="2750" u="none" spc="165">
              <a:solidFill>
                <a:srgbClr val="FFFFFF"/>
              </a:solidFill>
              <a:latin typeface="Canva Sans Bold"/>
            </a:endParaRPr>
          </a:p>
          <a:p>
            <a:pPr marL="0" lvl="0" indent="0">
              <a:lnSpc>
                <a:spcPts val="3443"/>
              </a:lnSpc>
              <a:spcBef>
                <a:spcPct val="0"/>
              </a:spcBef>
            </a:pPr>
            <a:endParaRPr lang="en-US" sz="2750" u="none" spc="165">
              <a:solidFill>
                <a:srgbClr val="FFFFFF"/>
              </a:solidFill>
              <a:latin typeface="Canva Sans Bold"/>
            </a:endParaRPr>
          </a:p>
        </p:txBody>
      </p:sp>
      <p:grpSp>
        <p:nvGrpSpPr>
          <p:cNvPr id="9" name="Group 9"/>
          <p:cNvGrpSpPr/>
          <p:nvPr/>
        </p:nvGrpSpPr>
        <p:grpSpPr>
          <a:xfrm>
            <a:off x="223688" y="5699262"/>
            <a:ext cx="18064312" cy="4587738"/>
            <a:chOff x="0" y="0"/>
            <a:chExt cx="4757679" cy="1208293"/>
          </a:xfrm>
        </p:grpSpPr>
        <p:sp>
          <p:nvSpPr>
            <p:cNvPr id="10" name="Freeform 10"/>
            <p:cNvSpPr/>
            <p:nvPr/>
          </p:nvSpPr>
          <p:spPr>
            <a:xfrm>
              <a:off x="0" y="0"/>
              <a:ext cx="4757679" cy="1208293"/>
            </a:xfrm>
            <a:custGeom>
              <a:avLst/>
              <a:gdLst/>
              <a:ahLst/>
              <a:cxnLst/>
              <a:rect l="l" t="t" r="r" b="b"/>
              <a:pathLst>
                <a:path w="4757679" h="1208293">
                  <a:moveTo>
                    <a:pt x="9429" y="0"/>
                  </a:moveTo>
                  <a:lnTo>
                    <a:pt x="4748250" y="0"/>
                  </a:lnTo>
                  <a:cubicBezTo>
                    <a:pt x="4750751" y="0"/>
                    <a:pt x="4753149" y="993"/>
                    <a:pt x="4754918" y="2762"/>
                  </a:cubicBezTo>
                  <a:cubicBezTo>
                    <a:pt x="4756686" y="4530"/>
                    <a:pt x="4757679" y="6928"/>
                    <a:pt x="4757679" y="9429"/>
                  </a:cubicBezTo>
                  <a:lnTo>
                    <a:pt x="4757679" y="1198865"/>
                  </a:lnTo>
                  <a:cubicBezTo>
                    <a:pt x="4757679" y="1204072"/>
                    <a:pt x="4753458" y="1208293"/>
                    <a:pt x="4748250" y="1208293"/>
                  </a:cubicBezTo>
                  <a:lnTo>
                    <a:pt x="9429" y="1208293"/>
                  </a:lnTo>
                  <a:cubicBezTo>
                    <a:pt x="4221" y="1208293"/>
                    <a:pt x="0" y="1204072"/>
                    <a:pt x="0" y="1198865"/>
                  </a:cubicBezTo>
                  <a:lnTo>
                    <a:pt x="0" y="9429"/>
                  </a:lnTo>
                  <a:cubicBezTo>
                    <a:pt x="0" y="4221"/>
                    <a:pt x="4221" y="0"/>
                    <a:pt x="9429" y="0"/>
                  </a:cubicBezTo>
                  <a:close/>
                </a:path>
              </a:pathLst>
            </a:custGeom>
            <a:solidFill>
              <a:srgbClr val="52BFAA"/>
            </a:solidFill>
          </p:spPr>
        </p:sp>
        <p:sp>
          <p:nvSpPr>
            <p:cNvPr id="11" name="TextBox 11"/>
            <p:cNvSpPr txBox="1"/>
            <p:nvPr/>
          </p:nvSpPr>
          <p:spPr>
            <a:xfrm>
              <a:off x="0" y="-38100"/>
              <a:ext cx="4757679" cy="124639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83163" y="5964692"/>
            <a:ext cx="17334738" cy="4150033"/>
          </a:xfrm>
          <a:prstGeom prst="rect">
            <a:avLst/>
          </a:prstGeom>
        </p:spPr>
        <p:txBody>
          <a:bodyPr lIns="0" tIns="0" rIns="0" bIns="0" rtlCol="0" anchor="t">
            <a:spAutoFit/>
          </a:bodyPr>
          <a:lstStyle/>
          <a:p>
            <a:pPr marL="0" lvl="0" indent="0">
              <a:lnSpc>
                <a:spcPts val="3713"/>
              </a:lnSpc>
              <a:spcBef>
                <a:spcPct val="0"/>
              </a:spcBef>
            </a:pPr>
            <a:r>
              <a:rPr lang="en-US" sz="2750" spc="165">
                <a:solidFill>
                  <a:srgbClr val="155C94"/>
                </a:solidFill>
                <a:latin typeface="Canva Sans Bold"/>
              </a:rPr>
              <a:t>Addi</a:t>
            </a:r>
            <a:r>
              <a:rPr lang="en-US" sz="2750" u="none" spc="165">
                <a:solidFill>
                  <a:srgbClr val="155C94"/>
                </a:solidFill>
                <a:latin typeface="Canva Sans Bold"/>
              </a:rPr>
              <a:t>tional features:</a:t>
            </a:r>
          </a:p>
          <a:p>
            <a:pPr marL="0" lvl="0" indent="0">
              <a:lnSpc>
                <a:spcPts val="3713"/>
              </a:lnSpc>
              <a:spcBef>
                <a:spcPct val="0"/>
              </a:spcBef>
            </a:pPr>
            <a:endParaRPr lang="en-US" sz="2750" u="none" spc="165">
              <a:solidFill>
                <a:srgbClr val="155C94"/>
              </a:solidFill>
              <a:latin typeface="Canva Sans Bold"/>
            </a:endParaRPr>
          </a:p>
          <a:p>
            <a:pPr marL="593837" lvl="1" indent="-296919">
              <a:lnSpc>
                <a:spcPts val="3713"/>
              </a:lnSpc>
              <a:spcBef>
                <a:spcPct val="0"/>
              </a:spcBef>
              <a:buFont typeface="Arial"/>
              <a:buChar char="•"/>
            </a:pPr>
            <a:r>
              <a:rPr lang="en-US" sz="2750" u="sng" spc="165">
                <a:solidFill>
                  <a:srgbClr val="FFFFFF"/>
                </a:solidFill>
                <a:latin typeface="Canva Sans Bold"/>
              </a:rPr>
              <a:t>Real-time Processing:</a:t>
            </a:r>
            <a:r>
              <a:rPr lang="en-US" sz="2750" u="none" spc="165">
                <a:solidFill>
                  <a:srgbClr val="FFFFFF"/>
                </a:solidFill>
                <a:latin typeface="Canva Sans Bold"/>
              </a:rPr>
              <a:t> Minimize latency between face detection, recognition, and attendance recording.</a:t>
            </a:r>
          </a:p>
          <a:p>
            <a:pPr marL="593837" lvl="1" indent="-296919">
              <a:lnSpc>
                <a:spcPts val="3713"/>
              </a:lnSpc>
              <a:spcBef>
                <a:spcPct val="0"/>
              </a:spcBef>
              <a:buFont typeface="Arial"/>
              <a:buChar char="•"/>
            </a:pPr>
            <a:r>
              <a:rPr lang="en-US" sz="2750" u="sng" spc="165">
                <a:solidFill>
                  <a:srgbClr val="FFFFFF"/>
                </a:solidFill>
                <a:latin typeface="Canva Sans Bold"/>
              </a:rPr>
              <a:t>Multi-face Recognition:</a:t>
            </a:r>
            <a:r>
              <a:rPr lang="en-US" sz="2750" u="none" spc="165">
                <a:solidFill>
                  <a:srgbClr val="FFFFFF"/>
                </a:solidFill>
                <a:latin typeface="Canva Sans Bold"/>
              </a:rPr>
              <a:t> Identify and record attendance for multiple students simultaneously within the camera's field of view.</a:t>
            </a:r>
          </a:p>
          <a:p>
            <a:pPr marL="593837" lvl="1" indent="-296919">
              <a:lnSpc>
                <a:spcPts val="3713"/>
              </a:lnSpc>
              <a:spcBef>
                <a:spcPct val="0"/>
              </a:spcBef>
              <a:buFont typeface="Arial"/>
              <a:buChar char="•"/>
            </a:pPr>
            <a:r>
              <a:rPr lang="en-US" sz="2750" u="sng" spc="165">
                <a:solidFill>
                  <a:srgbClr val="FFFFFF"/>
                </a:solidFill>
                <a:latin typeface="Canva Sans Bold"/>
              </a:rPr>
              <a:t>Image Capture (Optional):</a:t>
            </a:r>
            <a:r>
              <a:rPr lang="en-US" sz="2750" u="none" spc="165">
                <a:solidFill>
                  <a:srgbClr val="FFFFFF"/>
                </a:solidFill>
                <a:latin typeface="Canva Sans Bold"/>
              </a:rPr>
              <a:t> Capture student ima</a:t>
            </a:r>
            <a:r>
              <a:rPr lang="en-US" sz="2750" spc="165">
                <a:solidFill>
                  <a:srgbClr val="FFFFFF"/>
                </a:solidFill>
                <a:latin typeface="Canva Sans Bold"/>
              </a:rPr>
              <a:t>g</a:t>
            </a:r>
            <a:r>
              <a:rPr lang="en-US" sz="2750" u="none" spc="165">
                <a:solidFill>
                  <a:srgbClr val="FFFFFF"/>
                </a:solidFill>
                <a:latin typeface="Canva Sans Bold"/>
              </a:rPr>
              <a:t>e</a:t>
            </a:r>
            <a:r>
              <a:rPr lang="en-US" sz="2750" spc="165">
                <a:solidFill>
                  <a:srgbClr val="FFFFFF"/>
                </a:solidFill>
                <a:latin typeface="Canva Sans Bold"/>
              </a:rPr>
              <a:t>s</a:t>
            </a:r>
            <a:r>
              <a:rPr lang="en-US" sz="2750" u="none" spc="165">
                <a:solidFill>
                  <a:srgbClr val="FFFFFF"/>
                </a:solidFill>
                <a:latin typeface="Canva Sans Bold"/>
              </a:rPr>
              <a:t> </a:t>
            </a:r>
            <a:r>
              <a:rPr lang="en-US" sz="2750" spc="165">
                <a:solidFill>
                  <a:srgbClr val="FFFFFF"/>
                </a:solidFill>
                <a:latin typeface="Canva Sans Bold"/>
              </a:rPr>
              <a:t>du</a:t>
            </a:r>
            <a:r>
              <a:rPr lang="en-US" sz="2750" u="none" spc="165">
                <a:solidFill>
                  <a:srgbClr val="FFFFFF"/>
                </a:solidFill>
                <a:latin typeface="Canva Sans Bold"/>
              </a:rPr>
              <a:t>ring the recognition process for further verification or attendance review (requires student consent).</a:t>
            </a:r>
          </a:p>
          <a:p>
            <a:pPr>
              <a:lnSpc>
                <a:spcPts val="3443"/>
              </a:lnSpc>
              <a:spcBef>
                <a:spcPct val="0"/>
              </a:spcBef>
            </a:pPr>
            <a:endParaRPr lang="en-US" sz="2750" u="none" spc="165">
              <a:solidFill>
                <a:srgbClr val="FFFFFF"/>
              </a:solidFill>
              <a:latin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25462" y="714852"/>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6" name="Freeform 6"/>
          <p:cNvSpPr/>
          <p:nvPr/>
        </p:nvSpPr>
        <p:spPr>
          <a:xfrm>
            <a:off x="524943" y="6820476"/>
            <a:ext cx="5617344" cy="2853805"/>
          </a:xfrm>
          <a:custGeom>
            <a:avLst/>
            <a:gdLst/>
            <a:ahLst/>
            <a:cxnLst/>
            <a:rect l="l" t="t" r="r" b="b"/>
            <a:pathLst>
              <a:path w="5617344" h="2853805">
                <a:moveTo>
                  <a:pt x="0" y="0"/>
                </a:moveTo>
                <a:lnTo>
                  <a:pt x="5617344" y="0"/>
                </a:lnTo>
                <a:lnTo>
                  <a:pt x="5617344" y="2853806"/>
                </a:lnTo>
                <a:lnTo>
                  <a:pt x="0" y="2853806"/>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sp>
      <p:sp>
        <p:nvSpPr>
          <p:cNvPr id="7" name="Freeform 7"/>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sp>
      <p:sp>
        <p:nvSpPr>
          <p:cNvPr id="8" name="Freeform 8"/>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0800000">
            <a:off x="12246232" y="377714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10" name="Freeform 10"/>
          <p:cNvSpPr/>
          <p:nvPr/>
        </p:nvSpPr>
        <p:spPr>
          <a:xfrm>
            <a:off x="12246232" y="6820476"/>
            <a:ext cx="5617344" cy="2853805"/>
          </a:xfrm>
          <a:custGeom>
            <a:avLst/>
            <a:gdLst/>
            <a:ahLst/>
            <a:cxnLst/>
            <a:rect l="l" t="t" r="r" b="b"/>
            <a:pathLst>
              <a:path w="5617344" h="2853805">
                <a:moveTo>
                  <a:pt x="0" y="0"/>
                </a:moveTo>
                <a:lnTo>
                  <a:pt x="5617344" y="0"/>
                </a:lnTo>
                <a:lnTo>
                  <a:pt x="5617344" y="2853806"/>
                </a:lnTo>
                <a:lnTo>
                  <a:pt x="0" y="2853806"/>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11" name="TextBox 11"/>
          <p:cNvSpPr txBox="1"/>
          <p:nvPr/>
        </p:nvSpPr>
        <p:spPr>
          <a:xfrm>
            <a:off x="6524175" y="3275235"/>
            <a:ext cx="5187789" cy="3800475"/>
          </a:xfrm>
          <a:prstGeom prst="rect">
            <a:avLst/>
          </a:prstGeom>
        </p:spPr>
        <p:txBody>
          <a:bodyPr lIns="0" tIns="0" rIns="0" bIns="0" rtlCol="0" anchor="t">
            <a:spAutoFit/>
          </a:bodyPr>
          <a:lstStyle/>
          <a:p>
            <a:pPr marL="0" lvl="0" indent="0" algn="ctr">
              <a:lnSpc>
                <a:spcPts val="12600"/>
              </a:lnSpc>
              <a:spcBef>
                <a:spcPct val="0"/>
              </a:spcBef>
            </a:pPr>
            <a:r>
              <a:rPr lang="en-US" sz="15000" spc="-900">
                <a:solidFill>
                  <a:srgbClr val="0B4E7C"/>
                </a:solidFill>
                <a:latin typeface="Rustic Printed"/>
              </a:rPr>
              <a:t>METHODOLOGY</a:t>
            </a:r>
          </a:p>
        </p:txBody>
      </p:sp>
      <p:sp>
        <p:nvSpPr>
          <p:cNvPr id="12" name="Freeform 12"/>
          <p:cNvSpPr/>
          <p:nvPr/>
        </p:nvSpPr>
        <p:spPr>
          <a:xfrm rot="-7900054">
            <a:off x="6524300" y="234322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8" name="Freeform 18"/>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9" name="Freeform 19"/>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20" name="Freeform 20"/>
          <p:cNvSpPr/>
          <p:nvPr/>
        </p:nvSpPr>
        <p:spPr>
          <a:xfrm>
            <a:off x="11366903"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TextBox 22"/>
          <p:cNvSpPr txBox="1"/>
          <p:nvPr/>
        </p:nvSpPr>
        <p:spPr>
          <a:xfrm>
            <a:off x="707901" y="990600"/>
            <a:ext cx="5282874" cy="2249123"/>
          </a:xfrm>
          <a:prstGeom prst="rect">
            <a:avLst/>
          </a:prstGeom>
        </p:spPr>
        <p:txBody>
          <a:bodyPr lIns="0" tIns="0" rIns="0" bIns="0" rtlCol="0" anchor="t">
            <a:spAutoFit/>
          </a:bodyPr>
          <a:lstStyle/>
          <a:p>
            <a:pPr marL="0" lvl="0" indent="0" algn="just">
              <a:lnSpc>
                <a:spcPts val="2599"/>
              </a:lnSpc>
              <a:spcBef>
                <a:spcPct val="0"/>
              </a:spcBef>
            </a:pPr>
            <a:r>
              <a:rPr lang="en-US" sz="1710">
                <a:solidFill>
                  <a:srgbClr val="FFFFFF"/>
                </a:solidFill>
                <a:latin typeface="Canva Sans Bold"/>
              </a:rPr>
              <a:t>Data Acquisiti</a:t>
            </a:r>
            <a:r>
              <a:rPr lang="en-US" sz="1710" u="none" strike="noStrike">
                <a:solidFill>
                  <a:srgbClr val="FFFFFF"/>
                </a:solidFill>
                <a:latin typeface="Canva Sans Bold"/>
              </a:rPr>
              <a:t>on and Preprocessing:</a:t>
            </a:r>
          </a:p>
          <a:p>
            <a:pPr marL="369228" lvl="1" indent="-184614" algn="just">
              <a:lnSpc>
                <a:spcPts val="2599"/>
              </a:lnSpc>
              <a:spcBef>
                <a:spcPct val="0"/>
              </a:spcBef>
              <a:buFont typeface="Arial"/>
              <a:buChar char="•"/>
            </a:pPr>
            <a:r>
              <a:rPr lang="en-US" sz="1710" u="none" strike="noStrike">
                <a:solidFill>
                  <a:srgbClr val="FFFFFF"/>
                </a:solidFill>
                <a:latin typeface="Canva Sans Bold"/>
              </a:rPr>
              <a:t>Student Images: Collect a set of images (at least 10) for each student.</a:t>
            </a:r>
          </a:p>
          <a:p>
            <a:pPr marL="369228" lvl="1" indent="-184614" algn="just">
              <a:lnSpc>
                <a:spcPts val="2599"/>
              </a:lnSpc>
              <a:spcBef>
                <a:spcPct val="0"/>
              </a:spcBef>
              <a:buFont typeface="Arial"/>
              <a:buChar char="•"/>
            </a:pPr>
            <a:r>
              <a:rPr lang="en-US" sz="1710" u="none" strike="noStrike">
                <a:solidFill>
                  <a:srgbClr val="FFFFFF"/>
                </a:solidFill>
                <a:latin typeface="Canva Sans Bold"/>
              </a:rPr>
              <a:t>Organization: Store these images in separate folders named after each student within a designated directory </a:t>
            </a:r>
          </a:p>
          <a:p>
            <a:pPr marL="0" lvl="0" indent="0" algn="just">
              <a:lnSpc>
                <a:spcPts val="2599"/>
              </a:lnSpc>
              <a:spcBef>
                <a:spcPct val="0"/>
              </a:spcBef>
            </a:pPr>
            <a:endParaRPr lang="en-US" sz="1710" u="none" strike="noStrike">
              <a:solidFill>
                <a:srgbClr val="FFFFFF"/>
              </a:solidFill>
              <a:latin typeface="Canva Sans Bold"/>
            </a:endParaRPr>
          </a:p>
        </p:txBody>
      </p:sp>
      <p:sp>
        <p:nvSpPr>
          <p:cNvPr id="23" name="TextBox 23"/>
          <p:cNvSpPr txBox="1"/>
          <p:nvPr/>
        </p:nvSpPr>
        <p:spPr>
          <a:xfrm>
            <a:off x="707901" y="3824129"/>
            <a:ext cx="5083944" cy="2569337"/>
          </a:xfrm>
          <a:prstGeom prst="rect">
            <a:avLst/>
          </a:prstGeom>
        </p:spPr>
        <p:txBody>
          <a:bodyPr lIns="0" tIns="0" rIns="0" bIns="0" rtlCol="0" anchor="t">
            <a:spAutoFit/>
          </a:bodyPr>
          <a:lstStyle/>
          <a:p>
            <a:pPr marL="0" lvl="0" indent="0" algn="just">
              <a:lnSpc>
                <a:spcPts val="2584"/>
              </a:lnSpc>
              <a:spcBef>
                <a:spcPct val="0"/>
              </a:spcBef>
            </a:pPr>
            <a:r>
              <a:rPr lang="en-US" sz="1700">
                <a:solidFill>
                  <a:srgbClr val="FFFFFF"/>
                </a:solidFill>
                <a:latin typeface="Canva Sans Bold"/>
              </a:rPr>
              <a:t>Fac</a:t>
            </a:r>
            <a:r>
              <a:rPr lang="en-US" sz="1700" u="none" strike="noStrike">
                <a:solidFill>
                  <a:srgbClr val="FFFFFF"/>
                </a:solidFill>
                <a:latin typeface="Canva Sans Bold"/>
              </a:rPr>
              <a:t>e Detection and Alignment:</a:t>
            </a:r>
          </a:p>
          <a:p>
            <a:pPr marL="367031" lvl="1" indent="-183515" algn="just">
              <a:lnSpc>
                <a:spcPts val="2584"/>
              </a:lnSpc>
              <a:spcBef>
                <a:spcPct val="0"/>
              </a:spcBef>
              <a:buFont typeface="Arial"/>
              <a:buChar char="•"/>
            </a:pPr>
            <a:r>
              <a:rPr lang="en-US" sz="1700" u="none" strike="noStrike">
                <a:solidFill>
                  <a:srgbClr val="FFFFFF"/>
                </a:solidFill>
                <a:latin typeface="Canva Sans Bold"/>
              </a:rPr>
              <a:t>MTCNN Algorithm: Employ the MTCNN algorithm to detect faces within the raw images. It outputs an "aligned" folder  containing cropped and aligned face regions from the raw images. This improves the accuracy of the facial recognition model.</a:t>
            </a:r>
          </a:p>
          <a:p>
            <a:pPr marL="0" lvl="0" indent="0" algn="just">
              <a:lnSpc>
                <a:spcPts val="2584"/>
              </a:lnSpc>
              <a:spcBef>
                <a:spcPct val="0"/>
              </a:spcBef>
            </a:pPr>
            <a:endParaRPr lang="en-US" sz="1700" u="none" strike="noStrike">
              <a:solidFill>
                <a:srgbClr val="FFFFFF"/>
              </a:solidFill>
              <a:latin typeface="Canva Sans Bold"/>
            </a:endParaRPr>
          </a:p>
        </p:txBody>
      </p:sp>
      <p:sp>
        <p:nvSpPr>
          <p:cNvPr id="24" name="TextBox 24"/>
          <p:cNvSpPr txBox="1"/>
          <p:nvPr/>
        </p:nvSpPr>
        <p:spPr>
          <a:xfrm>
            <a:off x="605197" y="6746570"/>
            <a:ext cx="5488282" cy="3217037"/>
          </a:xfrm>
          <a:prstGeom prst="rect">
            <a:avLst/>
          </a:prstGeom>
        </p:spPr>
        <p:txBody>
          <a:bodyPr lIns="0" tIns="0" rIns="0" bIns="0" rtlCol="0" anchor="t">
            <a:spAutoFit/>
          </a:bodyPr>
          <a:lstStyle/>
          <a:p>
            <a:pPr algn="just">
              <a:lnSpc>
                <a:spcPts val="2584"/>
              </a:lnSpc>
            </a:pPr>
            <a:r>
              <a:rPr lang="en-US" sz="1700">
                <a:solidFill>
                  <a:srgbClr val="FFFFFF"/>
                </a:solidFill>
                <a:latin typeface="Canva Sans Bold"/>
              </a:rPr>
              <a:t>Training the Face Recognition Model:</a:t>
            </a:r>
          </a:p>
          <a:p>
            <a:pPr marL="367031" lvl="1" indent="-183515" algn="just">
              <a:lnSpc>
                <a:spcPts val="2584"/>
              </a:lnSpc>
              <a:buFont typeface="Arial"/>
              <a:buChar char="•"/>
            </a:pPr>
            <a:r>
              <a:rPr lang="en-US" sz="1700">
                <a:solidFill>
                  <a:srgbClr val="FFFFFF"/>
                </a:solidFill>
                <a:latin typeface="Canva Sans Bold"/>
              </a:rPr>
              <a:t>FaceNet Library: train a deep learning model for facial recognition.</a:t>
            </a:r>
          </a:p>
          <a:p>
            <a:pPr marL="367031" lvl="1" indent="-183515" algn="just">
              <a:lnSpc>
                <a:spcPts val="2584"/>
              </a:lnSpc>
              <a:buFont typeface="Arial"/>
              <a:buChar char="•"/>
            </a:pPr>
            <a:r>
              <a:rPr lang="en-US" sz="1700">
                <a:solidFill>
                  <a:srgbClr val="FFFFFF"/>
                </a:solidFill>
                <a:latin typeface="Canva Sans Bold"/>
              </a:rPr>
              <a:t>Embeddings: FaceNet generates unique 512-dimensional vectors (embeddings) representing each student's facial features. </a:t>
            </a:r>
          </a:p>
          <a:p>
            <a:pPr marL="367031" lvl="1" indent="-183515" algn="just">
              <a:lnSpc>
                <a:spcPts val="2584"/>
              </a:lnSpc>
              <a:buFont typeface="Arial"/>
              <a:buChar char="•"/>
            </a:pPr>
            <a:r>
              <a:rPr lang="en-US" sz="1700">
                <a:solidFill>
                  <a:srgbClr val="FFFFFF"/>
                </a:solidFill>
                <a:latin typeface="Canva Sans Bold"/>
              </a:rPr>
              <a:t>Training Data: The aligned images and their corresponding labels (student names) are used to train the FaceNet model. </a:t>
            </a:r>
          </a:p>
          <a:p>
            <a:pPr marL="0" lvl="0" indent="0" algn="just">
              <a:lnSpc>
                <a:spcPts val="2584"/>
              </a:lnSpc>
              <a:spcBef>
                <a:spcPct val="0"/>
              </a:spcBef>
            </a:pPr>
            <a:endParaRPr lang="en-US" sz="1700">
              <a:solidFill>
                <a:srgbClr val="FFFFFF"/>
              </a:solidFill>
              <a:latin typeface="Canva Sans Bold"/>
            </a:endParaRPr>
          </a:p>
        </p:txBody>
      </p:sp>
      <p:sp>
        <p:nvSpPr>
          <p:cNvPr id="25" name="TextBox 25"/>
          <p:cNvSpPr txBox="1"/>
          <p:nvPr/>
        </p:nvSpPr>
        <p:spPr>
          <a:xfrm>
            <a:off x="12339983" y="720344"/>
            <a:ext cx="5170155" cy="2893187"/>
          </a:xfrm>
          <a:prstGeom prst="rect">
            <a:avLst/>
          </a:prstGeom>
        </p:spPr>
        <p:txBody>
          <a:bodyPr lIns="0" tIns="0" rIns="0" bIns="0" rtlCol="0" anchor="t">
            <a:spAutoFit/>
          </a:bodyPr>
          <a:lstStyle/>
          <a:p>
            <a:pPr marL="0" lvl="0" indent="0" algn="just">
              <a:lnSpc>
                <a:spcPts val="2584"/>
              </a:lnSpc>
              <a:spcBef>
                <a:spcPct val="0"/>
              </a:spcBef>
            </a:pPr>
            <a:r>
              <a:rPr lang="en-US" sz="1700">
                <a:solidFill>
                  <a:srgbClr val="FFFFFF"/>
                </a:solidFill>
                <a:latin typeface="Canva Sans Bold"/>
              </a:rPr>
              <a:t>W</a:t>
            </a:r>
            <a:r>
              <a:rPr lang="en-US" sz="1700" u="none" strike="noStrike">
                <a:solidFill>
                  <a:srgbClr val="FFFFFF"/>
                </a:solidFill>
                <a:latin typeface="Canva Sans Bold"/>
              </a:rPr>
              <a:t>eb Application Development (Flask):</a:t>
            </a:r>
          </a:p>
          <a:p>
            <a:pPr marL="367031" lvl="1" indent="-183515" algn="just">
              <a:lnSpc>
                <a:spcPts val="2584"/>
              </a:lnSpc>
              <a:spcBef>
                <a:spcPct val="0"/>
              </a:spcBef>
              <a:buFont typeface="Arial"/>
              <a:buChar char="•"/>
            </a:pPr>
            <a:r>
              <a:rPr lang="en-US" sz="1700" u="none" strike="noStrike">
                <a:solidFill>
                  <a:srgbClr val="FFFFFF"/>
                </a:solidFill>
                <a:latin typeface="Canva Sans Bold"/>
              </a:rPr>
              <a:t>Flask Framework: Utilize the Flask framework to create a web application.</a:t>
            </a:r>
          </a:p>
          <a:p>
            <a:pPr marL="367031" lvl="1" indent="-183515" algn="just">
              <a:lnSpc>
                <a:spcPts val="2584"/>
              </a:lnSpc>
              <a:spcBef>
                <a:spcPct val="0"/>
              </a:spcBef>
              <a:buFont typeface="Arial"/>
              <a:buChar char="•"/>
            </a:pPr>
            <a:r>
              <a:rPr lang="en-US" sz="1700" u="none" strike="noStrike">
                <a:solidFill>
                  <a:srgbClr val="FFFFFF"/>
                </a:solidFill>
                <a:latin typeface="Canva Sans Bold"/>
              </a:rPr>
              <a:t>Homepage: The application will have a homepage for instructors to manage various functionalities.</a:t>
            </a:r>
          </a:p>
          <a:p>
            <a:pPr marL="367031" lvl="1" indent="-183515" algn="just">
              <a:lnSpc>
                <a:spcPts val="2584"/>
              </a:lnSpc>
              <a:spcBef>
                <a:spcPct val="0"/>
              </a:spcBef>
              <a:buFont typeface="Arial"/>
              <a:buChar char="•"/>
            </a:pPr>
            <a:r>
              <a:rPr lang="en-US" sz="1700" u="none" strike="noStrike">
                <a:solidFill>
                  <a:srgbClr val="FFFFFF"/>
                </a:solidFill>
                <a:latin typeface="Canva Sans Bold"/>
              </a:rPr>
              <a:t>Student Registration: A functionality to register students.</a:t>
            </a:r>
          </a:p>
          <a:p>
            <a:pPr marL="0" lvl="0" indent="0" algn="just">
              <a:lnSpc>
                <a:spcPts val="2584"/>
              </a:lnSpc>
              <a:spcBef>
                <a:spcPct val="0"/>
              </a:spcBef>
            </a:pPr>
            <a:endParaRPr lang="en-US" sz="1700" u="none" strike="noStrike">
              <a:solidFill>
                <a:srgbClr val="FFFFFF"/>
              </a:solidFill>
              <a:latin typeface="Canva Sans Bold"/>
            </a:endParaRPr>
          </a:p>
        </p:txBody>
      </p:sp>
      <p:sp>
        <p:nvSpPr>
          <p:cNvPr id="26" name="TextBox 26"/>
          <p:cNvSpPr txBox="1"/>
          <p:nvPr/>
        </p:nvSpPr>
        <p:spPr>
          <a:xfrm>
            <a:off x="12246232" y="3729519"/>
            <a:ext cx="5263906" cy="2893187"/>
          </a:xfrm>
          <a:prstGeom prst="rect">
            <a:avLst/>
          </a:prstGeom>
        </p:spPr>
        <p:txBody>
          <a:bodyPr lIns="0" tIns="0" rIns="0" bIns="0" rtlCol="0" anchor="t">
            <a:spAutoFit/>
          </a:bodyPr>
          <a:lstStyle/>
          <a:p>
            <a:pPr marL="0" lvl="0" indent="0">
              <a:lnSpc>
                <a:spcPts val="2584"/>
              </a:lnSpc>
              <a:spcBef>
                <a:spcPct val="0"/>
              </a:spcBef>
            </a:pPr>
            <a:r>
              <a:rPr lang="en-US" sz="1700">
                <a:solidFill>
                  <a:srgbClr val="FFFFFF"/>
                </a:solidFill>
                <a:latin typeface="Canva Sans Bold"/>
              </a:rPr>
              <a:t> Att</a:t>
            </a:r>
            <a:r>
              <a:rPr lang="en-US" sz="1700" u="none" strike="noStrike">
                <a:solidFill>
                  <a:srgbClr val="FFFFFF"/>
                </a:solidFill>
                <a:latin typeface="Canva Sans Bold"/>
              </a:rPr>
              <a:t>endance Capture and Processing:</a:t>
            </a:r>
          </a:p>
          <a:p>
            <a:pPr marL="367031" lvl="1" indent="-183515">
              <a:lnSpc>
                <a:spcPts val="2584"/>
              </a:lnSpc>
              <a:spcBef>
                <a:spcPct val="0"/>
              </a:spcBef>
              <a:buFont typeface="Arial"/>
              <a:buChar char="•"/>
            </a:pPr>
            <a:r>
              <a:rPr lang="en-US" sz="1700" u="none" strike="noStrike">
                <a:solidFill>
                  <a:srgbClr val="FFFFFF"/>
                </a:solidFill>
                <a:latin typeface="Canva Sans Bold"/>
              </a:rPr>
              <a:t>Image Upload: The application will provide a feature for instructors to upload  images.</a:t>
            </a:r>
          </a:p>
          <a:p>
            <a:pPr marL="367031" lvl="1" indent="-183515">
              <a:lnSpc>
                <a:spcPts val="2584"/>
              </a:lnSpc>
              <a:spcBef>
                <a:spcPct val="0"/>
              </a:spcBef>
              <a:buFont typeface="Arial"/>
              <a:buChar char="•"/>
            </a:pPr>
            <a:r>
              <a:rPr lang="en-US" sz="1700" u="none" strike="noStrike">
                <a:solidFill>
                  <a:srgbClr val="FFFFFF"/>
                </a:solidFill>
                <a:latin typeface="Canva Sans Bold"/>
              </a:rPr>
              <a:t>Real-time Processing: Application will process the image using the trained FaceNet model.</a:t>
            </a:r>
          </a:p>
          <a:p>
            <a:pPr marL="367031" lvl="1" indent="-183515">
              <a:lnSpc>
                <a:spcPts val="2584"/>
              </a:lnSpc>
              <a:spcBef>
                <a:spcPct val="0"/>
              </a:spcBef>
              <a:buFont typeface="Arial"/>
              <a:buChar char="•"/>
            </a:pPr>
            <a:r>
              <a:rPr lang="en-US" sz="1700" u="none" strike="noStrike">
                <a:solidFill>
                  <a:srgbClr val="FFFFFF"/>
                </a:solidFill>
                <a:latin typeface="Canva Sans Bold"/>
              </a:rPr>
              <a:t>Attendance Marking: Based on successful recognition, the system will mark attendance for the identified students in a database.</a:t>
            </a:r>
          </a:p>
          <a:p>
            <a:pPr marL="0" lvl="0" indent="0">
              <a:lnSpc>
                <a:spcPts val="2584"/>
              </a:lnSpc>
              <a:spcBef>
                <a:spcPct val="0"/>
              </a:spcBef>
            </a:pPr>
            <a:endParaRPr lang="en-US" sz="1700" u="none" strike="noStrike">
              <a:solidFill>
                <a:srgbClr val="FFFFFF"/>
              </a:solidFill>
              <a:latin typeface="Canva Sans Bold"/>
            </a:endParaRPr>
          </a:p>
        </p:txBody>
      </p:sp>
      <p:sp>
        <p:nvSpPr>
          <p:cNvPr id="27" name="TextBox 27"/>
          <p:cNvSpPr txBox="1"/>
          <p:nvPr/>
        </p:nvSpPr>
        <p:spPr>
          <a:xfrm>
            <a:off x="12339983" y="6772851"/>
            <a:ext cx="5322555" cy="3217037"/>
          </a:xfrm>
          <a:prstGeom prst="rect">
            <a:avLst/>
          </a:prstGeom>
        </p:spPr>
        <p:txBody>
          <a:bodyPr lIns="0" tIns="0" rIns="0" bIns="0" rtlCol="0" anchor="t">
            <a:spAutoFit/>
          </a:bodyPr>
          <a:lstStyle/>
          <a:p>
            <a:pPr marL="0" lvl="0" indent="0" algn="just">
              <a:lnSpc>
                <a:spcPts val="2584"/>
              </a:lnSpc>
              <a:spcBef>
                <a:spcPct val="0"/>
              </a:spcBef>
            </a:pPr>
            <a:r>
              <a:rPr lang="en-US" sz="1700">
                <a:solidFill>
                  <a:srgbClr val="FFFFFF"/>
                </a:solidFill>
                <a:latin typeface="Canva Sans Bold"/>
              </a:rPr>
              <a:t>Databas</a:t>
            </a:r>
            <a:r>
              <a:rPr lang="en-US" sz="1700" u="none" strike="noStrike">
                <a:solidFill>
                  <a:srgbClr val="FFFFFF"/>
                </a:solidFill>
                <a:latin typeface="Canva Sans Bold"/>
              </a:rPr>
              <a:t>e Integration:</a:t>
            </a:r>
          </a:p>
          <a:p>
            <a:pPr marL="367031" lvl="1" indent="-183515" algn="just">
              <a:lnSpc>
                <a:spcPts val="2584"/>
              </a:lnSpc>
              <a:spcBef>
                <a:spcPct val="0"/>
              </a:spcBef>
              <a:buFont typeface="Arial"/>
              <a:buChar char="•"/>
            </a:pPr>
            <a:r>
              <a:rPr lang="en-US" sz="1700" u="none" strike="noStrike">
                <a:solidFill>
                  <a:srgbClr val="FFFFFF"/>
                </a:solidFill>
                <a:latin typeface="Canva Sans Bold"/>
              </a:rPr>
              <a:t>Student Information: A database (e.g., SQLite) will be used to store student information, including their names and potentially additional details.</a:t>
            </a:r>
          </a:p>
          <a:p>
            <a:pPr marL="367031" lvl="1" indent="-183515" algn="just">
              <a:lnSpc>
                <a:spcPts val="2584"/>
              </a:lnSpc>
              <a:spcBef>
                <a:spcPct val="0"/>
              </a:spcBef>
              <a:buFont typeface="Arial"/>
              <a:buChar char="•"/>
            </a:pPr>
            <a:r>
              <a:rPr lang="en-US" sz="1700" u="none" strike="noStrike">
                <a:solidFill>
                  <a:srgbClr val="FFFFFF"/>
                </a:solidFill>
                <a:latin typeface="Canva Sans Bold"/>
              </a:rPr>
              <a:t>Attendance Records: The database will also store attendance records for each student, including timestamps and potentially class information.</a:t>
            </a:r>
          </a:p>
          <a:p>
            <a:pPr marL="0" lvl="0" indent="0" algn="just">
              <a:lnSpc>
                <a:spcPts val="2584"/>
              </a:lnSpc>
              <a:spcBef>
                <a:spcPct val="0"/>
              </a:spcBef>
            </a:pPr>
            <a:endParaRPr lang="en-US" sz="1700" u="none" strike="noStrike">
              <a:solidFill>
                <a:srgbClr val="FFFFFF"/>
              </a:solidFill>
              <a:latin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1168</Words>
  <Application>Microsoft Office PowerPoint</Application>
  <PresentationFormat>Custom</PresentationFormat>
  <Paragraphs>103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Canva Sans Bold</vt:lpstr>
      <vt:lpstr>Rustic Printed</vt:lpstr>
      <vt:lpstr>Canva Sans Medium</vt:lpstr>
      <vt:lpstr>Canva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cp:lastModifiedBy>surandra meena</cp:lastModifiedBy>
  <cp:revision>2</cp:revision>
  <dcterms:created xsi:type="dcterms:W3CDTF">2006-08-16T00:00:00Z</dcterms:created>
  <dcterms:modified xsi:type="dcterms:W3CDTF">2024-04-30T18:10:55Z</dcterms:modified>
  <dc:identifier>DAGBSUgoRmY</dc:identifier>
</cp:coreProperties>
</file>